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Lst>
  <p:sldSz cy="5143500" cx="9144000"/>
  <p:notesSz cx="6858000" cy="9144000"/>
  <p:embeddedFontLst>
    <p:embeddedFont>
      <p:font typeface="Roboto"/>
      <p:regular r:id="rId93"/>
      <p:bold r:id="rId94"/>
      <p:italic r:id="rId95"/>
      <p:boldItalic r:id="rId96"/>
    </p:embeddedFont>
    <p:embeddedFont>
      <p:font typeface="Montserrat Medium"/>
      <p:regular r:id="rId97"/>
      <p:bold r:id="rId98"/>
      <p:italic r:id="rId99"/>
      <p:boldItalic r:id="rId100"/>
    </p:embeddedFont>
    <p:embeddedFont>
      <p:font typeface="Lora"/>
      <p:regular r:id="rId101"/>
      <p:bold r:id="rId102"/>
      <p:italic r:id="rId103"/>
      <p:boldItalic r:id="rId104"/>
    </p:embeddedFont>
    <p:embeddedFont>
      <p:font typeface="Helvetica Neue"/>
      <p:regular r:id="rId105"/>
      <p:bold r:id="rId106"/>
      <p:italic r:id="rId107"/>
      <p:boldItalic r:id="rId108"/>
    </p:embeddedFont>
    <p:embeddedFont>
      <p:font typeface="Arial Black"/>
      <p:regular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HelveticaNeue-italic.fntdata"/><Relationship Id="rId106" Type="http://schemas.openxmlformats.org/officeDocument/2006/relationships/font" Target="fonts/HelveticaNeue-bold.fntdata"/><Relationship Id="rId105" Type="http://schemas.openxmlformats.org/officeDocument/2006/relationships/font" Target="fonts/HelveticaNeue-regular.fntdata"/><Relationship Id="rId104" Type="http://schemas.openxmlformats.org/officeDocument/2006/relationships/font" Target="fonts/Lora-boldItalic.fntdata"/><Relationship Id="rId109" Type="http://schemas.openxmlformats.org/officeDocument/2006/relationships/font" Target="fonts/ArialBlack-regular.fntdata"/><Relationship Id="rId108" Type="http://schemas.openxmlformats.org/officeDocument/2006/relationships/font" Target="fonts/HelveticaNeue-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Lora-italic.fntdata"/><Relationship Id="rId102" Type="http://schemas.openxmlformats.org/officeDocument/2006/relationships/font" Target="fonts/Lora-bold.fntdata"/><Relationship Id="rId101" Type="http://schemas.openxmlformats.org/officeDocument/2006/relationships/font" Target="fonts/Lora-regular.fntdata"/><Relationship Id="rId100" Type="http://schemas.openxmlformats.org/officeDocument/2006/relationships/font" Target="fonts/MontserratMedium-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italic.fntdata"/><Relationship Id="rId94" Type="http://schemas.openxmlformats.org/officeDocument/2006/relationships/font" Target="fonts/Roboto-bold.fntdata"/><Relationship Id="rId97" Type="http://schemas.openxmlformats.org/officeDocument/2006/relationships/font" Target="fonts/MontserratMedium-regular.fntdata"/><Relationship Id="rId96" Type="http://schemas.openxmlformats.org/officeDocument/2006/relationships/font" Target="fonts/Roboto-boldItalic.fntdata"/><Relationship Id="rId11" Type="http://schemas.openxmlformats.org/officeDocument/2006/relationships/slide" Target="slides/slide4.xml"/><Relationship Id="rId99" Type="http://schemas.openxmlformats.org/officeDocument/2006/relationships/font" Target="fonts/MontserratMedium-italic.fntdata"/><Relationship Id="rId10" Type="http://schemas.openxmlformats.org/officeDocument/2006/relationships/slide" Target="slides/slide3.xml"/><Relationship Id="rId98" Type="http://schemas.openxmlformats.org/officeDocument/2006/relationships/font" Target="fonts/MontserratMedium-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font" Target="fonts/Roboto-regular.fntdata"/><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63de434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63de434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f6533fd97_0_10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279" name="Google Shape;279;g2af6533fd97_0_10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solidFill>
                  <a:schemeClr val="dk1"/>
                </a:solidFill>
              </a:rPr>
              <a:t>But different from previous approaches, it then continues by:</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prompt the LM again asking for feedback on its own attempt</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and then given the feedback, </a:t>
            </a:r>
            <a:r>
              <a:rPr b="1" lang="en">
                <a:solidFill>
                  <a:schemeClr val="dk1"/>
                </a:solidFill>
              </a:rPr>
              <a:t>refine its previous attempt, if needed</a:t>
            </a:r>
            <a:endParaRPr b="1">
              <a:solidFill>
                <a:schemeClr val="dk1"/>
              </a:solidFill>
            </a:endParaRPr>
          </a:p>
        </p:txBody>
      </p:sp>
      <p:sp>
        <p:nvSpPr>
          <p:cNvPr id="280" name="Google Shape;280;g2af6533fd97_0_108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f6533fd97_0_1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303" name="Google Shape;303;g2af6533fd97_0_1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more generally, this feedback-update loop can be </a:t>
            </a:r>
            <a:r>
              <a:rPr b="1" lang="en"/>
              <a:t>ran multiple times for problems</a:t>
            </a:r>
            <a:r>
              <a:rPr lang="en"/>
              <a:t> that LM may struggle to find the</a:t>
            </a:r>
            <a:r>
              <a:rPr b="1" lang="en"/>
              <a:t> right answer in one shot.</a:t>
            </a:r>
            <a:endParaRPr/>
          </a:p>
        </p:txBody>
      </p:sp>
      <p:sp>
        <p:nvSpPr>
          <p:cNvPr id="304" name="Google Shape;304;g2af6533fd97_0_110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f6533fd97_0_1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329" name="Google Shape;329;g2af6533fd97_0_1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Although prior work has found this self-improvement approach + LLM can further improve their performance, we find there are </a:t>
            </a:r>
            <a:r>
              <a:rPr b="1" lang="en"/>
              <a:t>many issues when applying this technique to smaller, more cost-effetive LMs, typically of 7-13B parameters.</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rPr lang="en"/>
              <a:t>On two math and reasoning tasks, we find that applying this self-improvement technique actually </a:t>
            </a:r>
            <a:r>
              <a:rPr b="1" lang="en"/>
              <a:t>decreased the performance compared to using other simpler methods.</a:t>
            </a:r>
            <a:endParaRPr b="1"/>
          </a:p>
        </p:txBody>
      </p:sp>
      <p:sp>
        <p:nvSpPr>
          <p:cNvPr id="330" name="Google Shape;330;g2af6533fd97_0_1133: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f6533fd97_0_1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346" name="Google Shape;346;g2af6533fd97_0_1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find that this happens because for small LM, the ability to </a:t>
            </a:r>
            <a:r>
              <a:rPr b="1" lang="en"/>
              <a:t>reflect on its own solution </a:t>
            </a:r>
            <a:r>
              <a:rPr lang="en"/>
              <a:t>is </a:t>
            </a:r>
            <a:r>
              <a:rPr b="1" lang="en"/>
              <a:t>weak and highly error prone. </a:t>
            </a:r>
            <a:endParaRPr b="1"/>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fact, this self-improvement process often </a:t>
            </a:r>
            <a:r>
              <a:rPr b="1" lang="en"/>
              <a:t>creates more compounding errors</a:t>
            </a:r>
            <a:r>
              <a:rPr lang="en"/>
              <a:t>, which is what we </a:t>
            </a:r>
            <a:r>
              <a:rPr lang="en"/>
              <a:t>usually</a:t>
            </a:r>
            <a:r>
              <a:rPr lang="en"/>
              <a:t> say, “the blind is leading the blind”</a:t>
            </a:r>
            <a:endParaRPr/>
          </a:p>
        </p:txBody>
      </p:sp>
      <p:sp>
        <p:nvSpPr>
          <p:cNvPr id="347" name="Google Shape;347;g2af6533fd97_0_1149: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f6533fd97_0_1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371" name="Google Shape;371;g2af6533fd97_0_1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Next, we find that </a:t>
            </a:r>
            <a:r>
              <a:rPr b="1" lang="en"/>
              <a:t>other proposed approach</a:t>
            </a:r>
            <a:r>
              <a:rPr lang="en"/>
              <a:t> such as training the small LM with large language model’s demonstration of self-improvement - </a:t>
            </a:r>
            <a:r>
              <a:rPr b="1" lang="en"/>
              <a:t>didn’t work well either.</a:t>
            </a:r>
            <a:endParaRPr b="1"/>
          </a:p>
        </p:txBody>
      </p:sp>
      <p:sp>
        <p:nvSpPr>
          <p:cNvPr id="372" name="Google Shape;372;g2af6533fd97_0_1173: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f6533fd97_0_1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388" name="Google Shape;388;g2af6533fd97_0_1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Why?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It is because the math and reasoning ability of the large model and the smaller models are very </a:t>
            </a:r>
            <a:r>
              <a:rPr b="1" lang="en"/>
              <a:t>very different</a:t>
            </a:r>
            <a:r>
              <a:rPr lang="en"/>
              <a:t>. For example, they often make </a:t>
            </a:r>
            <a:r>
              <a:rPr b="1" lang="en"/>
              <a:t>different</a:t>
            </a:r>
            <a:r>
              <a:rPr b="1" lang="en"/>
              <a:t> types of mistakes</a:t>
            </a:r>
            <a:r>
              <a:rPr lang="en"/>
              <a:t>, as well as a </a:t>
            </a:r>
            <a:r>
              <a:rPr b="1" lang="en"/>
              <a:t>different number</a:t>
            </a:r>
            <a:r>
              <a:rPr lang="en"/>
              <a:t> of mistakes.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As a result, </a:t>
            </a:r>
            <a:r>
              <a:rPr b="1" lang="en"/>
              <a:t>these large models’ demonstrations are irrelevant </a:t>
            </a:r>
            <a:r>
              <a:rPr lang="en"/>
              <a:t>given the current small model’s capability, and hence </a:t>
            </a:r>
            <a:r>
              <a:rPr b="1" lang="en"/>
              <a:t>fine tuning</a:t>
            </a:r>
            <a:r>
              <a:rPr b="1" lang="en"/>
              <a:t> on these data becomes ineffective.</a:t>
            </a:r>
            <a:endParaRPr b="1"/>
          </a:p>
        </p:txBody>
      </p:sp>
      <p:sp>
        <p:nvSpPr>
          <p:cNvPr id="389" name="Google Shape;389;g2af6533fd97_0_1189: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af6533fd97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409" name="Google Shape;409;g2af6533fd97_0_12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self-improvement is useful, but </a:t>
            </a:r>
            <a:r>
              <a:rPr b="1" lang="en"/>
              <a:t>many of the current approaches fail when it comes to smaller LM. </a:t>
            </a:r>
            <a:r>
              <a:rPr lang="en"/>
              <a:t>What do we do?</a:t>
            </a:r>
            <a:endParaRPr/>
          </a:p>
        </p:txBody>
      </p:sp>
      <p:sp>
        <p:nvSpPr>
          <p:cNvPr id="410" name="Google Shape;410;g2af6533fd97_0_1209: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f6533fd97_0_1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422" name="Google Shape;422;g2af6533fd97_0_1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Similar to some prior work, our idea is to </a:t>
            </a:r>
            <a:r>
              <a:rPr b="1" lang="en"/>
              <a:t>specifically train the small LM with </a:t>
            </a:r>
            <a:r>
              <a:rPr lang="en"/>
              <a:t>the ability to generate critical feedback and update its attempt</a:t>
            </a:r>
            <a:endParaRPr/>
          </a:p>
        </p:txBody>
      </p:sp>
      <p:sp>
        <p:nvSpPr>
          <p:cNvPr id="423" name="Google Shape;423;g2af6533fd97_0_1221: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af6533fd97_0_1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438" name="Google Shape;438;g2af6533fd97_0_1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but different from prior work, we aim to </a:t>
            </a:r>
            <a:r>
              <a:rPr b="1" lang="en"/>
              <a:t>train the small LM in an online fashion.</a:t>
            </a:r>
            <a:r>
              <a:rPr lang="en"/>
              <a:t> Instead of learning from </a:t>
            </a:r>
            <a:r>
              <a:rPr b="1" lang="en"/>
              <a:t>expert</a:t>
            </a:r>
            <a:r>
              <a:rPr lang="en"/>
              <a:t> demonstrations: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Our idea is to:</a:t>
            </a:r>
            <a:endParaRPr/>
          </a:p>
          <a:p>
            <a:pPr indent="-317500" lvl="0" marL="457200" rtl="0" algn="l">
              <a:lnSpc>
                <a:spcPct val="100000"/>
              </a:lnSpc>
              <a:spcBef>
                <a:spcPts val="0"/>
              </a:spcBef>
              <a:spcAft>
                <a:spcPts val="0"/>
              </a:spcAft>
              <a:buSzPts val="1400"/>
              <a:buAutoNum type="arabicPeriod"/>
            </a:pPr>
            <a:r>
              <a:rPr lang="en"/>
              <a:t>use LLM or python scripts to provide </a:t>
            </a:r>
            <a:r>
              <a:rPr b="1" lang="en"/>
              <a:t>edits </a:t>
            </a:r>
            <a:r>
              <a:rPr lang="en"/>
              <a:t>to the small model’s attempts</a:t>
            </a:r>
            <a:endParaRPr/>
          </a:p>
          <a:p>
            <a:pPr indent="-317500" lvl="0" marL="457200" rtl="0" algn="l">
              <a:lnSpc>
                <a:spcPct val="100000"/>
              </a:lnSpc>
              <a:spcBef>
                <a:spcPts val="0"/>
              </a:spcBef>
              <a:spcAft>
                <a:spcPts val="0"/>
              </a:spcAft>
              <a:buSzPts val="1400"/>
              <a:buAutoNum type="arabicPeriod"/>
            </a:pPr>
            <a:r>
              <a:rPr lang="en"/>
              <a:t>and then </a:t>
            </a:r>
            <a:r>
              <a:rPr b="1" lang="en"/>
              <a:t>we use</a:t>
            </a:r>
            <a:r>
              <a:rPr lang="en"/>
              <a:t> the </a:t>
            </a:r>
            <a:r>
              <a:rPr b="1" lang="en"/>
              <a:t>edit history </a:t>
            </a:r>
            <a:r>
              <a:rPr lang="en"/>
              <a:t>to train the small LM</a:t>
            </a:r>
            <a:endParaRPr/>
          </a:p>
        </p:txBody>
      </p:sp>
      <p:sp>
        <p:nvSpPr>
          <p:cNvPr id="439" name="Google Shape;439;g2af6533fd97_0_1236: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f6533fd97_0_1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461" name="Google Shape;461;g2af6533fd97_0_12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on a high level, this means that:</a:t>
            </a:r>
            <a:endParaRPr/>
          </a:p>
          <a:p>
            <a:pPr indent="-317500" lvl="0" marL="457200" rtl="0" algn="l">
              <a:lnSpc>
                <a:spcPct val="100000"/>
              </a:lnSpc>
              <a:spcBef>
                <a:spcPts val="0"/>
              </a:spcBef>
              <a:spcAft>
                <a:spcPts val="0"/>
              </a:spcAft>
              <a:buSzPts val="1400"/>
              <a:buChar char="-"/>
            </a:pPr>
            <a:r>
              <a:rPr lang="en"/>
              <a:t>first, we let student </a:t>
            </a:r>
            <a:r>
              <a:rPr b="1" lang="en"/>
              <a:t>make all the attempts</a:t>
            </a:r>
            <a:endParaRPr b="1"/>
          </a:p>
          <a:p>
            <a:pPr indent="-317500" lvl="0" marL="457200" rtl="0" algn="l">
              <a:lnSpc>
                <a:spcPct val="100000"/>
              </a:lnSpc>
              <a:spcBef>
                <a:spcPts val="0"/>
              </a:spcBef>
              <a:spcAft>
                <a:spcPts val="0"/>
              </a:spcAft>
              <a:buSzPts val="1400"/>
              <a:buChar char="-"/>
            </a:pPr>
            <a:r>
              <a:rPr lang="en"/>
              <a:t>then, we ask the teacher to check for mistakes and </a:t>
            </a:r>
            <a:r>
              <a:rPr b="1" lang="en"/>
              <a:t>propose edits based on students attempt</a:t>
            </a:r>
            <a:endParaRPr b="1"/>
          </a:p>
          <a:p>
            <a:pPr indent="-317500" lvl="0" marL="457200" rtl="0" algn="l">
              <a:lnSpc>
                <a:spcPct val="100000"/>
              </a:lnSpc>
              <a:spcBef>
                <a:spcPts val="0"/>
              </a:spcBef>
              <a:spcAft>
                <a:spcPts val="0"/>
              </a:spcAft>
              <a:buSzPts val="1400"/>
              <a:buChar char="-"/>
            </a:pPr>
            <a:r>
              <a:rPr lang="en"/>
              <a:t>finally combine this interaction data into a dataset, and train the small LM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designed this approach with the hope that those edited </a:t>
            </a:r>
            <a:r>
              <a:rPr b="1" lang="en"/>
              <a:t>feedbacks and update would be more incremental and </a:t>
            </a:r>
            <a:r>
              <a:rPr b="1" lang="en"/>
              <a:t>manageable</a:t>
            </a:r>
            <a:r>
              <a:rPr b="1" lang="en"/>
              <a:t> for smaller LM to learn</a:t>
            </a:r>
            <a:r>
              <a:rPr lang="en"/>
              <a:t>. Basically </a:t>
            </a:r>
            <a:r>
              <a:rPr lang="en"/>
              <a:t>dumb</a:t>
            </a:r>
            <a:r>
              <a:rPr lang="en"/>
              <a:t> it down for the small models</a:t>
            </a:r>
            <a:endParaRPr/>
          </a:p>
        </p:txBody>
      </p:sp>
      <p:sp>
        <p:nvSpPr>
          <p:cNvPr id="462" name="Google Shape;462;g2af6533fd97_0_125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bae7571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bae7571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af6533fd97_0_1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492" name="Google Shape;492;g2af6533fd97_0_1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call this approach TriPosT.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More specifically, it is implemented as follows.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First, </a:t>
            </a:r>
            <a:r>
              <a:rPr lang="en">
                <a:solidFill>
                  <a:schemeClr val="dk1"/>
                </a:solidFill>
              </a:rPr>
              <a:t>we want to</a:t>
            </a:r>
            <a:r>
              <a:rPr b="1" lang="en">
                <a:solidFill>
                  <a:schemeClr val="dk1"/>
                </a:solidFill>
              </a:rPr>
              <a:t> allow the student to make the best attempt possible</a:t>
            </a:r>
            <a:r>
              <a:rPr lang="en">
                <a:solidFill>
                  <a:schemeClr val="dk1"/>
                </a:solidFill>
              </a:rPr>
              <a:t>.</a:t>
            </a:r>
            <a:endParaRPr/>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rPr lang="en"/>
              <a:t>so, given an input from training data, we prompt a small LM (e.g., LLaMA-7b) to generate an attempt, feedback and so 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93" name="Google Shape;493;g2af6533fd97_0_128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af6533fd97_0_1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520" name="Google Shape;520;g2af6533fd97_0_13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then, we aim to obtain checks and edits from an expert on the task, </a:t>
            </a:r>
            <a:r>
              <a:rPr b="1" lang="en"/>
              <a:t>starting from reviewing the feedbacks</a:t>
            </a:r>
            <a:r>
              <a:rPr lang="en"/>
              <a:t> generated by the small LM.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For math heavy tasks, this can often be achieved by </a:t>
            </a:r>
            <a:r>
              <a:rPr b="1" lang="en"/>
              <a:t>simply using python logic </a:t>
            </a:r>
            <a:r>
              <a:rPr lang="en"/>
              <a:t>to parse and evaluate the expressions.</a:t>
            </a:r>
            <a:endParaRPr/>
          </a:p>
          <a:p>
            <a:pPr indent="0" lvl="0" marL="0" rtl="0" algn="l">
              <a:lnSpc>
                <a:spcPct val="100000"/>
              </a:lnSpc>
              <a:spcBef>
                <a:spcPts val="0"/>
              </a:spcBef>
              <a:spcAft>
                <a:spcPts val="0"/>
              </a:spcAft>
              <a:buSzPts val="1400"/>
              <a:buNone/>
            </a:pPr>
            <a:r>
              <a:rPr lang="en"/>
              <a:t>For language heavy tasks, </a:t>
            </a:r>
            <a:r>
              <a:rPr lang="en">
                <a:solidFill>
                  <a:schemeClr val="dk1"/>
                </a:solidFill>
              </a:rPr>
              <a:t>we </a:t>
            </a:r>
            <a:r>
              <a:rPr b="1" lang="en">
                <a:solidFill>
                  <a:schemeClr val="dk1"/>
                </a:solidFill>
              </a:rPr>
              <a:t>prompt a LLM </a:t>
            </a:r>
            <a:r>
              <a:rPr lang="en">
                <a:solidFill>
                  <a:schemeClr val="dk1"/>
                </a:solidFill>
              </a:rPr>
              <a:t>to </a:t>
            </a:r>
            <a:r>
              <a:rPr b="1" lang="en">
                <a:solidFill>
                  <a:schemeClr val="dk1"/>
                </a:solidFill>
              </a:rPr>
              <a:t>edit</a:t>
            </a:r>
            <a:r>
              <a:rPr lang="en">
                <a:solidFill>
                  <a:schemeClr val="dk1"/>
                </a:solidFill>
              </a:rPr>
              <a:t> part of the original feedback.</a:t>
            </a:r>
            <a:endParaRPr>
              <a:solidFill>
                <a:schemeClr val="dk1"/>
              </a:solidFill>
            </a:endParaRPr>
          </a:p>
        </p:txBody>
      </p:sp>
      <p:sp>
        <p:nvSpPr>
          <p:cNvPr id="521" name="Google Shape;521;g2af6533fd97_0_131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af6533fd97_0_1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554" name="Google Shape;554;g2af6533fd97_0_13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
                <a:solidFill>
                  <a:schemeClr val="dk1"/>
                </a:solidFill>
              </a:rPr>
              <a:t>then, we also want to</a:t>
            </a:r>
            <a:r>
              <a:rPr b="1" lang="en">
                <a:solidFill>
                  <a:schemeClr val="dk1"/>
                </a:solidFill>
              </a:rPr>
              <a:t> review and edit the updated attempts</a:t>
            </a:r>
            <a:r>
              <a:rPr lang="en">
                <a:solidFill>
                  <a:schemeClr val="dk1"/>
                </a:solidFill>
              </a:rPr>
              <a:t> generated by the small LM.</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achieved mostly using LLMs since intermediate steps may include reasoning in natural language.</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en">
                <a:solidFill>
                  <a:schemeClr val="dk1"/>
                </a:solidFill>
              </a:rPr>
              <a:t>first, we construct a prompt consisting of the </a:t>
            </a:r>
            <a:r>
              <a:rPr b="1" lang="en">
                <a:solidFill>
                  <a:schemeClr val="dk1"/>
                </a:solidFill>
              </a:rPr>
              <a:t>original attempt</a:t>
            </a:r>
            <a:r>
              <a:rPr lang="en">
                <a:solidFill>
                  <a:schemeClr val="dk1"/>
                </a:solidFill>
              </a:rPr>
              <a:t>, the edited feedback,</a:t>
            </a:r>
            <a:r>
              <a:rPr b="1" lang="en">
                <a:solidFill>
                  <a:schemeClr val="dk1"/>
                </a:solidFill>
              </a:rPr>
              <a:t> and all the intermediate steps in the original attempt </a:t>
            </a:r>
            <a:r>
              <a:rPr lang="en">
                <a:solidFill>
                  <a:schemeClr val="dk1"/>
                </a:solidFill>
              </a:rPr>
              <a:t>up </a:t>
            </a:r>
            <a:r>
              <a:rPr b="1" lang="en">
                <a:solidFill>
                  <a:schemeClr val="dk1"/>
                </a:solidFill>
              </a:rPr>
              <a:t>until the error </a:t>
            </a:r>
            <a:r>
              <a:rPr lang="en">
                <a:solidFill>
                  <a:schemeClr val="dk1"/>
                </a:solidFill>
              </a:rPr>
              <a:t>mentioned in the feedback</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555" name="Google Shape;555;g2af6533fd97_0_134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af6533fd97_0_1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584" name="Google Shape;584;g2af6533fd97_0_13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we then prompt an expert LLM to complete the rest of the steps conditioned on all previous information</a:t>
            </a:r>
            <a:r>
              <a:rPr b="1" lang="en">
                <a:solidFill>
                  <a:schemeClr val="dk1"/>
                </a:solidFill>
              </a:rPr>
              <a:t> as an edit on the updates.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
        <p:nvSpPr>
          <p:cNvPr id="585" name="Google Shape;585;g2af6533fd97_0_137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af6533fd97_0_1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16" name="Google Shape;616;g2af6533fd97_0_14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general the above loop can be repeated for many times, and we can perform that on every training question in the dataset.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This results in </a:t>
            </a:r>
            <a:r>
              <a:rPr b="1" lang="en"/>
              <a:t>a trajectory for each question</a:t>
            </a:r>
            <a:r>
              <a:rPr lang="en"/>
              <a:t>, where data involves a teacher incrementally changing the student’s attempt.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then filter out the trajectories that failed to reach the correct answer, and reformat them into a </a:t>
            </a:r>
            <a:r>
              <a:rPr b="1" lang="en"/>
              <a:t>uniform</a:t>
            </a:r>
            <a:r>
              <a:rPr lang="en"/>
              <a:t> format of </a:t>
            </a:r>
            <a:r>
              <a:rPr b="1" lang="en"/>
              <a:t>self-improvement triplets, or directly correct pairs.</a:t>
            </a:r>
            <a:endParaRPr b="1"/>
          </a:p>
        </p:txBody>
      </p:sp>
      <p:sp>
        <p:nvSpPr>
          <p:cNvPr id="617" name="Google Shape;617;g2af6533fd97_0_140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af6533fd97_0_1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68" name="Google Shape;668;g2af6533fd97_0_14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before directly piping into training, we also re-balance the dataset as it is naturally </a:t>
            </a:r>
            <a:r>
              <a:rPr b="1" lang="en"/>
              <a:t>biased towards self-improvement triplets</a:t>
            </a:r>
            <a:r>
              <a:rPr lang="en"/>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This results in a</a:t>
            </a:r>
            <a:r>
              <a:rPr b="1" lang="en"/>
              <a:t> training dataset collected in an online fashion.</a:t>
            </a:r>
            <a:endParaRPr b="1"/>
          </a:p>
        </p:txBody>
      </p:sp>
      <p:sp>
        <p:nvSpPr>
          <p:cNvPr id="669" name="Google Shape;669;g2af6533fd97_0_1459: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af6533fd97_0_1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727" name="Google Shape;727;g2af6533fd97_0_15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given the data, we simply considered weighted SFT, with </a:t>
            </a:r>
            <a:r>
              <a:rPr b="1" lang="en"/>
              <a:t>emphasis on learning the feedback/improvement steps,</a:t>
            </a:r>
            <a:r>
              <a:rPr lang="en"/>
              <a:t> as thats the goal of the 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And finally, we note that this loop of online data collection, post-processing, and training </a:t>
            </a:r>
            <a:r>
              <a:rPr b="1" lang="en"/>
              <a:t>can be ran multiple times</a:t>
            </a:r>
            <a:r>
              <a:rPr lang="en"/>
              <a:t>.</a:t>
            </a:r>
            <a:endParaRPr/>
          </a:p>
        </p:txBody>
      </p:sp>
      <p:sp>
        <p:nvSpPr>
          <p:cNvPr id="728" name="Google Shape;728;g2af6533fd97_0_151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d63de434db_0_8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751" name="Google Shape;751;g2d63de434db_0_8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And then use a stronger LLM to provide process </a:t>
            </a:r>
            <a:r>
              <a:rPr lang="en"/>
              <a:t>supervision</a:t>
            </a:r>
            <a:r>
              <a:rPr lang="en"/>
              <a:t> and prompt it to </a:t>
            </a:r>
            <a:r>
              <a:rPr b="1" lang="en"/>
              <a:t>slightly edit </a:t>
            </a:r>
            <a:r>
              <a:rPr lang="en"/>
              <a:t>the feedback/revision. This then arrive at a dataset of improved quality.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Zhou, do we have a side by side example, this is the </a:t>
            </a:r>
            <a:r>
              <a:rPr lang="en"/>
              <a:t>original</a:t>
            </a:r>
            <a:r>
              <a:rPr lang="en"/>
              <a:t> feedback and revised solution, VS this is edited feedback, and edited solution, then left side is wrong final answer, right side is correct final anwer.</a:t>
            </a:r>
            <a:endParaRPr/>
          </a:p>
        </p:txBody>
      </p:sp>
      <p:sp>
        <p:nvSpPr>
          <p:cNvPr id="752" name="Google Shape;752;g2d63de434db_0_87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d63de434db_0_8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785" name="Google Shape;785;g2d63de434db_0_8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Of which we can </a:t>
            </a:r>
            <a:r>
              <a:rPr lang="en">
                <a:solidFill>
                  <a:schemeClr val="dk1"/>
                </a:solidFill>
              </a:rPr>
              <a:t>train the original LM to improve its performance.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We can repeat this loop (step 1-3) for multiple iterations, and the entire procedure is human-free.</a:t>
            </a:r>
            <a:endParaRPr>
              <a:solidFill>
                <a:schemeClr val="dk1"/>
              </a:solidFill>
            </a:endParaRPr>
          </a:p>
          <a:p>
            <a:pPr indent="0" lvl="0" marL="0" rtl="0" algn="l">
              <a:lnSpc>
                <a:spcPct val="100000"/>
              </a:lnSpc>
              <a:spcBef>
                <a:spcPts val="0"/>
              </a:spcBef>
              <a:spcAft>
                <a:spcPts val="0"/>
              </a:spcAft>
              <a:buNone/>
            </a:pPr>
            <a:r>
              <a:t/>
            </a:r>
            <a:endParaRPr/>
          </a:p>
        </p:txBody>
      </p:sp>
      <p:sp>
        <p:nvSpPr>
          <p:cNvPr id="786" name="Google Shape;786;g2d63de434db_0_84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d63de434db_0_8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811" name="Google Shape;811;g2d63de434db_0_8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To evaluate this simple method, we adopted a popular benchmark called Big Bench Hard, which consists of a collection of tasks such as multistep </a:t>
            </a:r>
            <a:r>
              <a:rPr lang="en"/>
              <a:t>arithmetics</a:t>
            </a:r>
            <a:r>
              <a:rPr lang="en"/>
              <a:t>, word sorting, and more. We focus on mainly reasoning and maths tasks so that we can</a:t>
            </a:r>
            <a:r>
              <a:rPr b="1" lang="en"/>
              <a:t> also experiment with using python scripts instead of an LLM to provide process </a:t>
            </a:r>
            <a:r>
              <a:rPr b="1" lang="en"/>
              <a:t>supervision, </a:t>
            </a:r>
            <a:r>
              <a:rPr lang="en"/>
              <a:t>and they are easier to be split into easy/harder subtasks to </a:t>
            </a:r>
            <a:r>
              <a:rPr b="1" lang="en"/>
              <a:t>measure generalization.</a:t>
            </a:r>
            <a:endParaRPr b="1"/>
          </a:p>
        </p:txBody>
      </p:sp>
      <p:sp>
        <p:nvSpPr>
          <p:cNvPr id="812" name="Google Shape;812;g2d63de434db_0_82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f6533fd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f6533fd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d63de434db_0_10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822" name="Google Shape;822;g2d63de434db_0_10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We are interested in two </a:t>
            </a:r>
            <a:r>
              <a:rPr lang="en"/>
              <a:t>questions</a:t>
            </a:r>
            <a:r>
              <a:rPr lang="en"/>
              <a:t>: can our method, which we named TriPost, teach the model to self-improve, and as a result, can it reach a better performance?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We first answer the second question, where we see </a:t>
            </a:r>
            <a:r>
              <a:rPr b="1" lang="en"/>
              <a:t>consistent </a:t>
            </a:r>
            <a:r>
              <a:rPr b="1" lang="en"/>
              <a:t>improvement over multiple iterations of TriPost across all tasks.</a:t>
            </a:r>
            <a:endParaRPr b="1"/>
          </a:p>
        </p:txBody>
      </p:sp>
      <p:sp>
        <p:nvSpPr>
          <p:cNvPr id="823" name="Google Shape;823;g2d63de434db_0_1006: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d63de434db_0_8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833" name="Google Shape;833;g2d63de434db_0_8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We then answer the first question, whether if the model performs self-improvement. To measure this, we check </a:t>
            </a:r>
            <a:r>
              <a:rPr lang="en"/>
              <a:t>whether</a:t>
            </a:r>
            <a:r>
              <a:rPr lang="en"/>
              <a:t> or not the final answer reached by the model has been modified during the process of self-improvement. We find these self-improvement attempts leads to 7-18 percent of the correct solutions.</a:t>
            </a:r>
            <a:endParaRPr/>
          </a:p>
        </p:txBody>
      </p:sp>
      <p:sp>
        <p:nvSpPr>
          <p:cNvPr id="834" name="Google Shape;834;g2d63de434db_0_80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d63de434db_0_10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842" name="Google Shape;842;g2d63de434db_0_10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Finally, in our </a:t>
            </a:r>
            <a:r>
              <a:rPr lang="en"/>
              <a:t>ablation studies, we show that in order for this type of human-supervision free training to succeed, it is essential to use data not only of </a:t>
            </a:r>
            <a:r>
              <a:rPr b="1" lang="en"/>
              <a:t>stronger performance but also on-policy</a:t>
            </a:r>
            <a:r>
              <a:rPr lang="en"/>
              <a:t>, similar to online reinforcement  learning.</a:t>
            </a:r>
            <a:endParaRPr/>
          </a:p>
        </p:txBody>
      </p:sp>
      <p:sp>
        <p:nvSpPr>
          <p:cNvPr id="843" name="Google Shape;843;g2d63de434db_0_1029: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d63de434db_0_10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856" name="Google Shape;856;g2d63de434db_0_10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While there are more details and results in the paper, we highlight that the </a:t>
            </a:r>
            <a:r>
              <a:rPr lang="en"/>
              <a:t>takeaway</a:t>
            </a:r>
            <a:r>
              <a:rPr lang="en"/>
              <a:t> was LLMs can already be served as a component to craft </a:t>
            </a:r>
            <a:r>
              <a:rPr b="1" lang="en"/>
              <a:t>stronger data</a:t>
            </a:r>
            <a:r>
              <a:rPr lang="en"/>
              <a:t> and achieve performance improvement without human supervision.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857" name="Google Shape;857;g2d63de434db_0_104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d63de434db_0_16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864" name="Google Shape;864;g2d63de434db_0_16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However, in the context of our NAACL 2024 work, we relies on the existing of a stronger LLM (i.e., ChatGPT), which may not always be available in other tasks or domains.</a:t>
            </a:r>
            <a:endParaRPr>
              <a:solidFill>
                <a:schemeClr val="dk1"/>
              </a:solidFill>
            </a:endParaRPr>
          </a:p>
          <a:p>
            <a:pPr indent="0" lvl="0" marL="0" rtl="0" algn="l">
              <a:lnSpc>
                <a:spcPct val="100000"/>
              </a:lnSpc>
              <a:spcBef>
                <a:spcPts val="0"/>
              </a:spcBef>
              <a:spcAft>
                <a:spcPts val="0"/>
              </a:spcAft>
              <a:buNone/>
            </a:pPr>
            <a:r>
              <a:t/>
            </a:r>
            <a:endParaRPr b="1"/>
          </a:p>
        </p:txBody>
      </p:sp>
      <p:sp>
        <p:nvSpPr>
          <p:cNvPr id="865" name="Google Shape;865;g2d63de434db_0_168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d63de434db_0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886" name="Google Shape;886;g2d63de434db_0_7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solidFill>
                  <a:schemeClr val="dk1"/>
                </a:solidFill>
              </a:rPr>
              <a:t>Instead of relying on a stronger LLM, we next show that we can still</a:t>
            </a:r>
            <a:r>
              <a:rPr b="1" lang="en">
                <a:solidFill>
                  <a:schemeClr val="dk1"/>
                </a:solidFill>
              </a:rPr>
              <a:t> </a:t>
            </a:r>
            <a:r>
              <a:rPr lang="en">
                <a:solidFill>
                  <a:schemeClr val="dk1"/>
                </a:solidFill>
              </a:rPr>
              <a:t>elicit stronger model performance using </a:t>
            </a:r>
            <a:r>
              <a:rPr b="1" lang="en">
                <a:solidFill>
                  <a:schemeClr val="dk1"/>
                </a:solidFill>
              </a:rPr>
              <a:t>algorithm</a:t>
            </a:r>
            <a:r>
              <a:rPr b="1" lang="en">
                <a:solidFill>
                  <a:schemeClr val="dk1"/>
                </a:solidFill>
              </a:rPr>
              <a:t> </a:t>
            </a:r>
            <a:r>
              <a:rPr lang="en">
                <a:solidFill>
                  <a:schemeClr val="dk1"/>
                </a:solidFill>
              </a:rPr>
              <a:t>such as tree search</a:t>
            </a:r>
            <a:endParaRPr>
              <a:solidFill>
                <a:schemeClr val="dk1"/>
              </a:solidFill>
            </a:endParaRPr>
          </a:p>
        </p:txBody>
      </p:sp>
      <p:sp>
        <p:nvSpPr>
          <p:cNvPr id="887" name="Google Shape;887;g2d63de434db_0_78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af6533fd97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af6533fd97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past few years, there has been significant advancement in LLM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OpenAI in 2020 shows a smooth improvement in performance when more training compute and data used. Right now the best models such as GPT-4o and Claude 3.5 likely includes hundreds of billions of parameters, trained with trillions of tokens.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af6533fd97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af6533fd97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recently OpenAi and Google Deepmind reports another scaling dimension for performance improvement: by increasing test-time compute (i.e., model thinking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era of LLMs already of hundred of billions of parameters, this new dimension offers a new set of opportunities for researchers to continue pushing the boundaries of AI models beyond scaling model size and training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af6533fd97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af6533fd97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what was essential in these scaling trends that allowed significant improvement in LM’s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believe these advancements revolve two central techniques:</a:t>
            </a:r>
            <a:endParaRPr/>
          </a:p>
          <a:p>
            <a:pPr indent="-298450" lvl="0" marL="457200" rtl="0" algn="l">
              <a:spcBef>
                <a:spcPts val="0"/>
              </a:spcBef>
              <a:spcAft>
                <a:spcPts val="0"/>
              </a:spcAft>
              <a:buSzPts val="1100"/>
              <a:buChar char="-"/>
            </a:pPr>
            <a:r>
              <a:rPr lang="en"/>
              <a:t>Methods to elicit a stronger behavior from the model beyond its intrinsic performance </a:t>
            </a:r>
            <a:endParaRPr/>
          </a:p>
          <a:p>
            <a:pPr indent="-298450" lvl="0" marL="457200" rtl="0" algn="l">
              <a:spcBef>
                <a:spcPts val="0"/>
              </a:spcBef>
              <a:spcAft>
                <a:spcPts val="0"/>
              </a:spcAft>
              <a:buSzPts val="1100"/>
              <a:buChar char="-"/>
            </a:pPr>
            <a:r>
              <a:rPr lang="en"/>
              <a:t>Methods to utilize data of a stronger behavior to improve the model performance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d63de434db_0_1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927" name="Google Shape;927;g2d63de434db_0_1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The main idea is that by we can treat many dialogue tasks as essentially decision making tasks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And in the realm of decision making, we can utilize search algorithms from games like chess to </a:t>
            </a:r>
            <a:r>
              <a:rPr lang="en"/>
              <a:t>achieve</a:t>
            </a:r>
            <a:r>
              <a:rPr lang="en"/>
              <a:t> a stronger performance</a:t>
            </a:r>
            <a:endParaRPr/>
          </a:p>
        </p:txBody>
      </p:sp>
      <p:sp>
        <p:nvSpPr>
          <p:cNvPr id="928" name="Google Shape;928;g2d63de434db_0_1119: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33353ccf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633353ccf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Building the Next-Generation Vertical AI Applications with Our Orchestration Framework</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empower enterprises to </a:t>
            </a:r>
            <a:r>
              <a:rPr b="1" lang="en">
                <a:solidFill>
                  <a:schemeClr val="dk1"/>
                </a:solidFill>
              </a:rPr>
              <a:t>combine their domain expertise</a:t>
            </a:r>
            <a:r>
              <a:rPr lang="en">
                <a:solidFill>
                  <a:schemeClr val="dk1"/>
                </a:solidFill>
              </a:rPr>
              <a:t> with our </a:t>
            </a:r>
            <a:r>
              <a:rPr b="1" lang="en">
                <a:solidFill>
                  <a:schemeClr val="dk1"/>
                </a:solidFill>
              </a:rPr>
              <a:t>AI agent orchestration framework</a:t>
            </a:r>
            <a:r>
              <a:rPr lang="en">
                <a:solidFill>
                  <a:schemeClr val="dk1"/>
                </a:solidFill>
              </a:rPr>
              <a:t>, enabling the creation of high-impact </a:t>
            </a:r>
            <a:r>
              <a:rPr b="1" lang="en">
                <a:solidFill>
                  <a:schemeClr val="dk1"/>
                </a:solidFill>
              </a:rPr>
              <a:t>vertical applications</a:t>
            </a:r>
            <a:r>
              <a:rPr lang="en">
                <a:solidFill>
                  <a:schemeClr val="dk1"/>
                </a:solidFill>
              </a:rPr>
              <a:t> for customer success.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Understanding the AI Agent Ecosystem: Four Key Layers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AI agent ecosystem consists of </a:t>
            </a:r>
            <a:r>
              <a:rPr b="1" lang="en">
                <a:solidFill>
                  <a:schemeClr val="dk1"/>
                </a:solidFill>
              </a:rPr>
              <a:t>four distinct layers</a:t>
            </a:r>
            <a:r>
              <a:rPr lang="en">
                <a:solidFill>
                  <a:schemeClr val="dk1"/>
                </a:solidFill>
              </a:rPr>
              <a:t>, each playing a crucial role in developing intelligent and efficient AI-driven applications: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Foundation Layer – Large Language Models (LLMs)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layer consists of </a:t>
            </a:r>
            <a:r>
              <a:rPr b="1" lang="en">
                <a:solidFill>
                  <a:schemeClr val="dk1"/>
                </a:solidFill>
              </a:rPr>
              <a:t>pre-trained large language models</a:t>
            </a:r>
            <a:r>
              <a:rPr lang="en">
                <a:solidFill>
                  <a:schemeClr val="dk1"/>
                </a:solidFill>
              </a:rPr>
              <a:t>, which serve as the core reasoning engine for AI agents.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However, traditional LLMs </a:t>
            </a:r>
            <a:r>
              <a:rPr b="1" lang="en">
                <a:solidFill>
                  <a:schemeClr val="dk1"/>
                </a:solidFill>
              </a:rPr>
              <a:t>were not originally designed to take direct actions</a:t>
            </a:r>
            <a:r>
              <a:rPr lang="en">
                <a:solidFill>
                  <a:schemeClr val="dk1"/>
                </a:solidFill>
              </a:rPr>
              <a:t>—they require further optimization for real-world task execution.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Enhancing Agent Behavior – Test-Time Compute Scaling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Since LLMs are not inherently trained for </a:t>
            </a:r>
            <a:r>
              <a:rPr b="1" lang="en">
                <a:solidFill>
                  <a:schemeClr val="dk1"/>
                </a:solidFill>
              </a:rPr>
              <a:t>decision-making and action execution</a:t>
            </a:r>
            <a:r>
              <a:rPr lang="en">
                <a:solidFill>
                  <a:schemeClr val="dk1"/>
                </a:solidFill>
              </a:rPr>
              <a:t>, we employ </a:t>
            </a:r>
            <a:r>
              <a:rPr b="1" lang="en">
                <a:solidFill>
                  <a:schemeClr val="dk1"/>
                </a:solidFill>
              </a:rPr>
              <a:t>test-time compute scaling</a:t>
            </a:r>
            <a:r>
              <a:rPr lang="en">
                <a:solidFill>
                  <a:schemeClr val="dk1"/>
                </a:solidFill>
              </a:rPr>
              <a:t> techniques to improve their </a:t>
            </a:r>
            <a:r>
              <a:rPr b="1" lang="en">
                <a:solidFill>
                  <a:schemeClr val="dk1"/>
                </a:solidFill>
              </a:rPr>
              <a:t>behavior and responsiveness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These methods help refine AI agents’ ability to process information, plan tasks, and interact effectively with external tools.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Agent Orchestration Framework – Enabling Intelligent Decision-Making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While LLMs are powerful, they </a:t>
            </a:r>
            <a:r>
              <a:rPr b="1" lang="en">
                <a:solidFill>
                  <a:schemeClr val="dk1"/>
                </a:solidFill>
              </a:rPr>
              <a:t>cannot function optimally through simple prompting alone</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agent orchestration framework</a:t>
            </a:r>
            <a:r>
              <a:rPr lang="en">
                <a:solidFill>
                  <a:schemeClr val="dk1"/>
                </a:solidFill>
              </a:rPr>
              <a:t> is essential for:</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Tool integration:</a:t>
            </a:r>
            <a:r>
              <a:rPr lang="en">
                <a:solidFill>
                  <a:schemeClr val="dk1"/>
                </a:solidFill>
              </a:rPr>
              <a:t> Determining which external tools the AI agent should use.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Task planning:</a:t>
            </a:r>
            <a:r>
              <a:rPr lang="en">
                <a:solidFill>
                  <a:schemeClr val="dk1"/>
                </a:solidFill>
              </a:rPr>
              <a:t> Deciding the </a:t>
            </a:r>
            <a:r>
              <a:rPr b="1" lang="en">
                <a:solidFill>
                  <a:schemeClr val="dk1"/>
                </a:solidFill>
              </a:rPr>
              <a:t>sequence of actions</a:t>
            </a:r>
            <a:r>
              <a:rPr lang="en">
                <a:solidFill>
                  <a:schemeClr val="dk1"/>
                </a:solidFill>
              </a:rPr>
              <a:t> for optimal task execution.</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Security and compliance guardrails:</a:t>
            </a:r>
            <a:r>
              <a:rPr lang="en">
                <a:solidFill>
                  <a:schemeClr val="dk1"/>
                </a:solidFill>
              </a:rPr>
              <a:t> Ensuring agents operate within defined safety and ethical constraints.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framework ensures AI agents perform </a:t>
            </a:r>
            <a:r>
              <a:rPr b="1" lang="en">
                <a:solidFill>
                  <a:schemeClr val="dk1"/>
                </a:solidFill>
              </a:rPr>
              <a:t>high-success, high-efficiency, and well-controlled operations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Vertical Applications – Industry-Specific AI Solutions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 top of the </a:t>
            </a:r>
            <a:r>
              <a:rPr b="1" lang="en">
                <a:solidFill>
                  <a:schemeClr val="dk1"/>
                </a:solidFill>
              </a:rPr>
              <a:t>orchestration framework</a:t>
            </a:r>
            <a:r>
              <a:rPr lang="en">
                <a:solidFill>
                  <a:schemeClr val="dk1"/>
                </a:solidFill>
              </a:rPr>
              <a:t>, enterprises can integrate </a:t>
            </a:r>
            <a:r>
              <a:rPr b="1" lang="en">
                <a:solidFill>
                  <a:schemeClr val="dk1"/>
                </a:solidFill>
              </a:rPr>
              <a:t>tools, algorithms, and workflows</a:t>
            </a:r>
            <a:r>
              <a:rPr lang="en">
                <a:solidFill>
                  <a:schemeClr val="dk1"/>
                </a:solidFill>
              </a:rPr>
              <a:t> to create specialized </a:t>
            </a:r>
            <a:r>
              <a:rPr b="1" lang="en">
                <a:solidFill>
                  <a:schemeClr val="dk1"/>
                </a:solidFill>
              </a:rPr>
              <a:t>AI agents</a:t>
            </a:r>
            <a:r>
              <a:rPr lang="en">
                <a:solidFill>
                  <a:schemeClr val="dk1"/>
                </a:solidFill>
              </a:rPr>
              <a:t> for specific business functions.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Examples of </a:t>
            </a:r>
            <a:r>
              <a:rPr b="1" lang="en">
                <a:solidFill>
                  <a:schemeClr val="dk1"/>
                </a:solidFill>
              </a:rPr>
              <a:t>vertical AI applications</a:t>
            </a:r>
            <a:r>
              <a:rPr lang="en">
                <a:solidFill>
                  <a:schemeClr val="dk1"/>
                </a:solidFill>
              </a:rPr>
              <a:t> include: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Reimbursement processing agents</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AI-driven sales assistants</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Customer support automation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These applications are tailored to </a:t>
            </a:r>
            <a:r>
              <a:rPr b="1" lang="en">
                <a:solidFill>
                  <a:schemeClr val="dk1"/>
                </a:solidFill>
              </a:rPr>
              <a:t>maximize ROI</a:t>
            </a:r>
            <a:r>
              <a:rPr lang="en">
                <a:solidFill>
                  <a:schemeClr val="dk1"/>
                </a:solidFill>
              </a:rPr>
              <a:t> by addressing the unique needs of different industries.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ArkLex’s Role in AI Agent Orchestration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t>
            </a:r>
            <a:r>
              <a:rPr b="1" lang="en">
                <a:solidFill>
                  <a:schemeClr val="dk1"/>
                </a:solidFill>
              </a:rPr>
              <a:t>ArkLex</a:t>
            </a:r>
            <a:r>
              <a:rPr lang="en">
                <a:solidFill>
                  <a:schemeClr val="dk1"/>
                </a:solidFill>
              </a:rPr>
              <a:t>, our focus is on developing </a:t>
            </a:r>
            <a:r>
              <a:rPr b="1" lang="en">
                <a:solidFill>
                  <a:schemeClr val="dk1"/>
                </a:solidFill>
              </a:rPr>
              <a:t>cutting-edge agent orchestration frameworks</a:t>
            </a:r>
            <a:r>
              <a:rPr lang="en">
                <a:solidFill>
                  <a:schemeClr val="dk1"/>
                </a:solidFill>
              </a:rPr>
              <a:t> that empower developers to build their own AI applications with ease. In addition to our orchestration platform, we also offer </a:t>
            </a:r>
            <a:r>
              <a:rPr b="1" lang="en">
                <a:solidFill>
                  <a:schemeClr val="dk1"/>
                </a:solidFill>
              </a:rPr>
              <a:t>AI-powered SaaS products</a:t>
            </a:r>
            <a:r>
              <a:rPr lang="en">
                <a:solidFill>
                  <a:schemeClr val="dk1"/>
                </a:solidFill>
              </a:rPr>
              <a:t> that showcase how vertical agents can be efficiently built and deployed using our framework.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leveraging </a:t>
            </a:r>
            <a:r>
              <a:rPr b="1" lang="en">
                <a:solidFill>
                  <a:schemeClr val="dk1"/>
                </a:solidFill>
              </a:rPr>
              <a:t>our orchestration technology</a:t>
            </a:r>
            <a:r>
              <a:rPr lang="en">
                <a:solidFill>
                  <a:schemeClr val="dk1"/>
                </a:solidFill>
              </a:rPr>
              <a:t>, enterprises can rapidly </a:t>
            </a:r>
            <a:r>
              <a:rPr b="1" lang="en">
                <a:solidFill>
                  <a:schemeClr val="dk1"/>
                </a:solidFill>
              </a:rPr>
              <a:t>develop, customize, and scale AI-driven applications</a:t>
            </a:r>
            <a:r>
              <a:rPr lang="en">
                <a:solidFill>
                  <a:schemeClr val="dk1"/>
                </a:solidFill>
              </a:rPr>
              <a:t>, unlocking new levels of automation, efficiency, and business impact.</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Would you like to explore how AI agents can transform your business? </a:t>
            </a:r>
            <a:r>
              <a:rPr b="1" lang="en">
                <a:solidFill>
                  <a:schemeClr val="dk1"/>
                </a:solidFill>
              </a:rPr>
              <a:t>Let’s build the future together!</a:t>
            </a:r>
            <a:r>
              <a:rPr lang="en">
                <a:solidFill>
                  <a:schemeClr val="dk1"/>
                </a:solidFill>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d63de434db_0_10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939" name="Google Shape;939;g2d63de434db_0_10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For example, consider the task of </a:t>
            </a:r>
            <a:r>
              <a:rPr lang="en"/>
              <a:t>persuading someone to help donate to a charity.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Given a few round of exchanges, you may need to make a really</a:t>
            </a:r>
            <a:r>
              <a:rPr b="1" lang="en"/>
              <a:t> good decision of what to say</a:t>
            </a:r>
            <a:r>
              <a:rPr lang="en"/>
              <a:t> in order to successfully persuade someone.</a:t>
            </a:r>
            <a:endParaRPr/>
          </a:p>
        </p:txBody>
      </p:sp>
      <p:sp>
        <p:nvSpPr>
          <p:cNvPr id="940" name="Google Shape;940;g2d63de434db_0_109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d63de434db_0_1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d63de434db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idea is that instead of relying on the “default persuasion ability of an LM”, we can enhance this by borrowing ideas from games like chess.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short detour of chess, which I took a lot of inspiration from for this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familiar with chess: </a:t>
            </a:r>
            <a:endParaRPr/>
          </a:p>
          <a:p>
            <a:pPr indent="-298450" lvl="0" marL="457200" rtl="0" algn="l">
              <a:spcBef>
                <a:spcPts val="0"/>
              </a:spcBef>
              <a:spcAft>
                <a:spcPts val="0"/>
              </a:spcAft>
              <a:buSzPts val="1100"/>
              <a:buChar char="-"/>
            </a:pPr>
            <a:r>
              <a:rPr lang="en"/>
              <a:t>each person can move one piece at a time</a:t>
            </a:r>
            <a:endParaRPr/>
          </a:p>
          <a:p>
            <a:pPr indent="-298450" lvl="0" marL="457200" rtl="0" algn="l">
              <a:spcBef>
                <a:spcPts val="0"/>
              </a:spcBef>
              <a:spcAft>
                <a:spcPts val="0"/>
              </a:spcAft>
              <a:buSzPts val="1100"/>
              <a:buChar char="-"/>
            </a:pPr>
            <a:r>
              <a:rPr lang="en"/>
              <a:t>goal is to capture enemies king before your own king got captured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consider your are given some board position, and a human </a:t>
            </a:r>
            <a:r>
              <a:rPr b="1" lang="en"/>
              <a:t>need to DETERMINE next best move</a:t>
            </a:r>
            <a:endParaRPr b="1"/>
          </a:p>
        </p:txBody>
      </p:sp>
      <p:sp>
        <p:nvSpPr>
          <p:cNvPr id="966" name="Google Shape;966;g2d63de434db_0_1291: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d63de434db_0_1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d63de434db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have some initial gut guesses of what could be a good move</a:t>
            </a:r>
            <a:endParaRPr/>
          </a:p>
        </p:txBody>
      </p:sp>
      <p:sp>
        <p:nvSpPr>
          <p:cNvPr id="975" name="Google Shape;975;g2d63de434db_0_1301: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d63de434db_0_1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d63de434db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usually before playing this, we would ponder and think about what could happen </a:t>
            </a:r>
            <a:r>
              <a:rPr b="1" lang="en">
                <a:solidFill>
                  <a:schemeClr val="dk1"/>
                </a:solidFill>
              </a:rPr>
              <a:t>afterwards, </a:t>
            </a:r>
            <a:r>
              <a:rPr lang="en">
                <a:solidFill>
                  <a:schemeClr val="dk1"/>
                </a:solidFill>
              </a:rPr>
              <a:t>to ensure if this is a good move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example of how I picture IF this is a good move</a:t>
            </a:r>
            <a:endParaRPr/>
          </a:p>
          <a:p>
            <a:pPr indent="-298450" lvl="0" marL="457200" rtl="0" algn="l">
              <a:spcBef>
                <a:spcPts val="0"/>
              </a:spcBef>
              <a:spcAft>
                <a:spcPts val="0"/>
              </a:spcAft>
              <a:buSzPts val="1100"/>
              <a:buChar char="-"/>
            </a:pPr>
            <a:r>
              <a:rPr lang="en"/>
              <a:t>I think its not a 100% winning position</a:t>
            </a:r>
            <a:endParaRPr/>
          </a:p>
          <a:p>
            <a:pPr indent="-298450" lvl="0" marL="457200" rtl="0" algn="l">
              <a:spcBef>
                <a:spcPts val="0"/>
              </a:spcBef>
              <a:spcAft>
                <a:spcPts val="0"/>
              </a:spcAft>
              <a:buSzPts val="1100"/>
              <a:buChar char="-"/>
            </a:pPr>
            <a:r>
              <a:rPr lang="en"/>
              <a:t>but surely at an advantage</a:t>
            </a:r>
            <a:endParaRPr/>
          </a:p>
        </p:txBody>
      </p:sp>
      <p:sp>
        <p:nvSpPr>
          <p:cNvPr id="986" name="Google Shape;986;g2d63de434db_0_1313: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d63de434db_0_1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d63de434db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t>
            </a:r>
            <a:r>
              <a:rPr b="1" lang="en"/>
              <a:t>pick a good move = lies in your ability of </a:t>
            </a:r>
            <a:r>
              <a:rPr lang="en"/>
              <a:t>simulating + evaluating various moves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e.g. this is how GM in chess would </a:t>
            </a:r>
            <a:r>
              <a:rPr b="1" lang="en"/>
              <a:t>simulate and evaluate</a:t>
            </a:r>
            <a:r>
              <a:rPr lang="en"/>
              <a:t>, and he may find that this is just a winning position for white</a:t>
            </a:r>
            <a:endParaRPr/>
          </a:p>
        </p:txBody>
      </p:sp>
      <p:sp>
        <p:nvSpPr>
          <p:cNvPr id="998" name="Google Shape;998;g2d63de434db_0_1326: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d63de434db_0_1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d63de434db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 message to figure out the NEXT move = recipe is</a:t>
            </a:r>
            <a:endParaRPr/>
          </a:p>
          <a:p>
            <a:pPr indent="-298450" lvl="0" marL="457200" rtl="0" algn="l">
              <a:spcBef>
                <a:spcPts val="0"/>
              </a:spcBef>
              <a:spcAft>
                <a:spcPts val="0"/>
              </a:spcAft>
              <a:buSzPts val="1100"/>
              <a:buChar char="-"/>
            </a:pPr>
            <a:r>
              <a:rPr lang="en"/>
              <a:t>proposing moves</a:t>
            </a:r>
            <a:endParaRPr/>
          </a:p>
          <a:p>
            <a:pPr indent="-298450" lvl="0" marL="457200" rtl="0" algn="l">
              <a:spcBef>
                <a:spcPts val="0"/>
              </a:spcBef>
              <a:spcAft>
                <a:spcPts val="0"/>
              </a:spcAft>
              <a:buSzPts val="1100"/>
              <a:buChar char="-"/>
            </a:pPr>
            <a:r>
              <a:rPr lang="en"/>
              <a:t>simulating FUTURE interactions and evaluating</a:t>
            </a:r>
            <a:endParaRPr/>
          </a:p>
          <a:p>
            <a:pPr indent="-298450" lvl="0" marL="457200" rtl="0" algn="l">
              <a:spcBef>
                <a:spcPts val="0"/>
              </a:spcBef>
              <a:spcAft>
                <a:spcPts val="0"/>
              </a:spcAft>
              <a:buSzPts val="1100"/>
              <a:buChar char="-"/>
            </a:pPr>
            <a:r>
              <a:rPr lang="en"/>
              <a:t>revise your move/or continue simulating current move (depending on how satisfied you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secrete recipe was the backbone of many popular chess AIs, which can directly help </a:t>
            </a:r>
            <a:r>
              <a:rPr b="1" lang="en"/>
              <a:t>you obtain a stronger move by simulation, </a:t>
            </a:r>
            <a:r>
              <a:rPr lang="en"/>
              <a:t>without any human supervisoin</a:t>
            </a:r>
            <a:endParaRPr/>
          </a:p>
        </p:txBody>
      </p:sp>
      <p:sp>
        <p:nvSpPr>
          <p:cNvPr id="1013" name="Google Shape;1013;g2d63de434db_0_1342: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d63de434db_0_1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031" name="Google Shape;1031;g2d63de434db_0_1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In our EMNLP 2023 work, we borrowed this from boardgames such as chess, and proposed prompt-based MCTS as a way to </a:t>
            </a:r>
            <a:r>
              <a:rPr b="1" lang="en"/>
              <a:t>improve goal-oriented </a:t>
            </a:r>
            <a:r>
              <a:rPr b="1" lang="en"/>
              <a:t>dialogues</a:t>
            </a:r>
            <a:r>
              <a:rPr b="1" lang="en"/>
              <a:t> without any training or human supervision.</a:t>
            </a:r>
            <a:endParaRPr b="1"/>
          </a:p>
        </p:txBody>
      </p:sp>
      <p:sp>
        <p:nvSpPr>
          <p:cNvPr id="1032" name="Google Shape;1032;g2d63de434db_0_114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d63de434db_0_1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061" name="Google Shape;1061;g2d63de434db_0_14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The idea is quite simple: we implement every </a:t>
            </a:r>
            <a:r>
              <a:rPr lang="en"/>
              <a:t>component</a:t>
            </a:r>
            <a:r>
              <a:rPr lang="en"/>
              <a:t> of MCTS, including a policy mode, game simulation, and </a:t>
            </a:r>
            <a:r>
              <a:rPr lang="en"/>
              <a:t>evaluation</a:t>
            </a:r>
            <a:r>
              <a:rPr lang="en"/>
              <a:t> by prompting an LLM.</a:t>
            </a:r>
            <a:endParaRPr/>
          </a:p>
        </p:txBody>
      </p:sp>
      <p:sp>
        <p:nvSpPr>
          <p:cNvPr id="1062" name="Google Shape;1062;g2d63de434db_0_145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d63de434db_0_1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072" name="Google Shape;1072;g2d63de434db_0_14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For example, as a simulator in a </a:t>
            </a:r>
            <a:r>
              <a:rPr lang="en"/>
              <a:t>persuasion</a:t>
            </a:r>
            <a:r>
              <a:rPr lang="en"/>
              <a:t> task, you can simply prompt an LLM to</a:t>
            </a:r>
            <a:r>
              <a:rPr b="1" lang="en"/>
              <a:t> act as the actual user</a:t>
            </a:r>
            <a:endParaRPr b="1"/>
          </a:p>
        </p:txBody>
      </p:sp>
      <p:sp>
        <p:nvSpPr>
          <p:cNvPr id="1073" name="Google Shape;1073;g2d63de434db_0_148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d63de434db_0_1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085" name="Google Shape;1085;g2d63de434db_0_14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And similarly, you can prompt an LLM to </a:t>
            </a:r>
            <a:r>
              <a:rPr b="1" lang="en">
                <a:solidFill>
                  <a:schemeClr val="dk1"/>
                </a:solidFill>
              </a:rPr>
              <a:t>estimate future success</a:t>
            </a:r>
            <a:r>
              <a:rPr lang="en">
                <a:solidFill>
                  <a:schemeClr val="dk1"/>
                </a:solidFill>
              </a:rPr>
              <a:t> by prompting it and simulating the user’s reaction after a response</a:t>
            </a:r>
            <a:endParaRPr b="1">
              <a:solidFill>
                <a:schemeClr val="dk1"/>
              </a:solidFill>
            </a:endParaRPr>
          </a:p>
          <a:p>
            <a:pPr indent="0" lvl="0" marL="0" rtl="0" algn="l">
              <a:lnSpc>
                <a:spcPct val="100000"/>
              </a:lnSpc>
              <a:spcBef>
                <a:spcPts val="0"/>
              </a:spcBef>
              <a:spcAft>
                <a:spcPts val="0"/>
              </a:spcAft>
              <a:buNone/>
            </a:pPr>
            <a:r>
              <a:t/>
            </a:r>
            <a:endParaRPr b="1"/>
          </a:p>
        </p:txBody>
      </p:sp>
      <p:sp>
        <p:nvSpPr>
          <p:cNvPr id="1086" name="Google Shape;1086;g2d63de434db_0_1499: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2bae757115_0_119: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min</a:t>
            </a:r>
            <a:endParaRPr/>
          </a:p>
        </p:txBody>
      </p:sp>
      <p:sp>
        <p:nvSpPr>
          <p:cNvPr id="211" name="Google Shape;211;g32bae757115_0_119: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d63de434db_0_1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099" name="Google Shape;1099;g2d63de434db_0_15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Finally, in addition to an prompting based MCTS, we propose modifications to better model this</a:t>
            </a:r>
            <a:r>
              <a:rPr b="1" lang="en"/>
              <a:t> stochastic dialogue game, since user response can be highly diverse.</a:t>
            </a:r>
            <a:endParaRPr b="1"/>
          </a:p>
        </p:txBody>
      </p:sp>
      <p:sp>
        <p:nvSpPr>
          <p:cNvPr id="1100" name="Google Shape;1100;g2d63de434db_0_151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d63de434db_0_1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115" name="Google Shape;1115;g2d63de434db_0_15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To achieve this, we utilize a </a:t>
            </a:r>
            <a:r>
              <a:rPr lang="en"/>
              <a:t>variant</a:t>
            </a:r>
            <a:r>
              <a:rPr lang="en"/>
              <a:t> of MCTS, the Open-Loop MCTS, which models </a:t>
            </a:r>
            <a:r>
              <a:rPr b="1" lang="en"/>
              <a:t>state </a:t>
            </a:r>
            <a:r>
              <a:rPr b="1" lang="en"/>
              <a:t>transition</a:t>
            </a:r>
            <a:r>
              <a:rPr b="1" lang="en"/>
              <a:t> as a stochastic process during </a:t>
            </a:r>
            <a:r>
              <a:rPr lang="en"/>
              <a:t>search tree traversal.</a:t>
            </a:r>
            <a:endParaRPr/>
          </a:p>
        </p:txBody>
      </p:sp>
      <p:sp>
        <p:nvSpPr>
          <p:cNvPr id="1116" name="Google Shape;1116;g2d63de434db_0_154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d63de434db_0_15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132" name="Google Shape;1132;g2d63de434db_0_15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To evaluate our method, we consider the Persuasion4Good tasks, which aims to persuade a person to donate to a charity called “Save the Children”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1133" name="Google Shape;1133;g2d63de434db_0_1581: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d63de434db_0_1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140" name="Google Shape;1140;g2d63de434db_0_16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And we are interested in the question: can we </a:t>
            </a:r>
            <a:r>
              <a:rPr b="1" lang="en"/>
              <a:t>achieve a stronger, more </a:t>
            </a:r>
            <a:r>
              <a:rPr b="1" lang="en"/>
              <a:t>persuasive</a:t>
            </a:r>
            <a:r>
              <a:rPr b="1" lang="en"/>
              <a:t> policy than the base LLM </a:t>
            </a:r>
            <a:r>
              <a:rPr lang="en"/>
              <a:t>using this search algorithm?</a:t>
            </a:r>
            <a:endParaRPr/>
          </a:p>
        </p:txBody>
      </p:sp>
      <p:sp>
        <p:nvSpPr>
          <p:cNvPr id="1141" name="Google Shape;1141;g2d63de434db_0_161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d63de434db_0_1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148" name="Google Shape;1148;g2d63de434db_0_15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And the answer is yes. We show that in an offline setting, </a:t>
            </a:r>
            <a:r>
              <a:rPr b="1" lang="en"/>
              <a:t>ChatGPT itself thinks answers returned after tree search is more persuasive</a:t>
            </a:r>
            <a:r>
              <a:rPr lang="en"/>
              <a:t> than itself without tree search.</a:t>
            </a:r>
            <a:endParaRPr/>
          </a:p>
        </p:txBody>
      </p:sp>
      <p:sp>
        <p:nvSpPr>
          <p:cNvPr id="1149" name="Google Shape;1149;g2d63de434db_0_1563: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d63de434db_0_1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158" name="Google Shape;1158;g2d63de434db_0_16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And in an online setting where we deployed our ChatGPT+ MCTS, which we named as GDP-Zero, to interact with users,</a:t>
            </a:r>
            <a:r>
              <a:rPr b="1" lang="en"/>
              <a:t> they found the </a:t>
            </a:r>
            <a:r>
              <a:rPr b="1" lang="en"/>
              <a:t>response</a:t>
            </a:r>
            <a:r>
              <a:rPr b="1" lang="en"/>
              <a:t> and strategy to be much more </a:t>
            </a:r>
            <a:r>
              <a:rPr b="1" lang="en"/>
              <a:t>convincing.</a:t>
            </a:r>
            <a:endParaRPr b="1"/>
          </a:p>
        </p:txBody>
      </p:sp>
      <p:sp>
        <p:nvSpPr>
          <p:cNvPr id="1159" name="Google Shape;1159;g2d63de434db_0_160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d63de434db_0_1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170" name="Google Shape;1170;g2d63de434db_0_16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Finally, in our analysis, we show that such a search algorithm can implicitly “learn” certain favorable behaviors, such as not </a:t>
            </a:r>
            <a:r>
              <a:rPr lang="en"/>
              <a:t>directly</a:t>
            </a:r>
            <a:r>
              <a:rPr lang="en"/>
              <a:t> asking someone “do you want to donate to save the children” early in the </a:t>
            </a:r>
            <a:r>
              <a:rPr lang="en"/>
              <a:t>conversation</a:t>
            </a:r>
            <a:r>
              <a:rPr lang="en"/>
              <a:t>, and using a </a:t>
            </a:r>
            <a:r>
              <a:rPr lang="en"/>
              <a:t>balanced</a:t>
            </a:r>
            <a:r>
              <a:rPr lang="en"/>
              <a:t> </a:t>
            </a:r>
            <a:r>
              <a:rPr lang="en"/>
              <a:t>strategy</a:t>
            </a:r>
            <a:r>
              <a:rPr lang="en"/>
              <a:t> of emotion and logical appeal through dialogues.</a:t>
            </a:r>
            <a:endParaRPr/>
          </a:p>
        </p:txBody>
      </p:sp>
      <p:sp>
        <p:nvSpPr>
          <p:cNvPr id="1171" name="Google Shape;1171;g2d63de434db_0_162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31abdbc1e0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182" name="Google Shape;1182;g31abdbc1e0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In general, this work shows that for dialogue tasks, one can use search </a:t>
            </a:r>
            <a:r>
              <a:rPr lang="en"/>
              <a:t>algorithm</a:t>
            </a:r>
            <a:r>
              <a:rPr lang="en"/>
              <a:t> such as MCTS to </a:t>
            </a:r>
            <a:r>
              <a:rPr b="1" lang="en"/>
              <a:t>directly</a:t>
            </a:r>
            <a:r>
              <a:rPr b="1" lang="en"/>
              <a:t> improve model performance </a:t>
            </a:r>
            <a:r>
              <a:rPr lang="en"/>
              <a:t>without additional LLMs/human supervision</a:t>
            </a:r>
            <a:endParaRPr/>
          </a:p>
        </p:txBody>
      </p:sp>
      <p:sp>
        <p:nvSpPr>
          <p:cNvPr id="1183" name="Google Shape;1183;g31abdbc1e0b_0_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d63de434db_0_16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192" name="Google Shape;1192;g2d63de434db_0_16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However, our work in EMNLP 2023 mainly focuses on dialogue </a:t>
            </a:r>
            <a:r>
              <a:rPr lang="en"/>
              <a:t>tasks</a:t>
            </a:r>
            <a:r>
              <a:rPr lang="en"/>
              <a:t> such as persuasion, and also we did not experiment with using this search algorithm to </a:t>
            </a:r>
            <a:r>
              <a:rPr b="1" lang="en"/>
              <a:t>train </a:t>
            </a:r>
            <a:r>
              <a:rPr lang="en"/>
              <a:t>the model and transfer the improved behavior back to the model itself.</a:t>
            </a:r>
            <a:endParaRPr/>
          </a:p>
        </p:txBody>
      </p:sp>
      <p:sp>
        <p:nvSpPr>
          <p:cNvPr id="1193" name="Google Shape;1193;g2d63de434db_0_166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d63de434db_0_7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203" name="Google Shape;1203;g2d63de434db_0_7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solidFill>
                  <a:schemeClr val="dk1"/>
                </a:solidFill>
              </a:rPr>
              <a:t>Finally, we present our third and most recent work this year, which is to extend search algorithms to </a:t>
            </a:r>
            <a:r>
              <a:rPr b="1" lang="en">
                <a:solidFill>
                  <a:schemeClr val="dk1"/>
                </a:solidFill>
              </a:rPr>
              <a:t>agent tasks</a:t>
            </a:r>
            <a:r>
              <a:rPr lang="en">
                <a:solidFill>
                  <a:schemeClr val="dk1"/>
                </a:solidFill>
              </a:rPr>
              <a:t>, and to </a:t>
            </a:r>
            <a:r>
              <a:rPr b="1" lang="en">
                <a:solidFill>
                  <a:schemeClr val="dk1"/>
                </a:solidFill>
              </a:rPr>
              <a:t>utilize data obtained from LLM + search</a:t>
            </a:r>
            <a:r>
              <a:rPr lang="en">
                <a:solidFill>
                  <a:schemeClr val="dk1"/>
                </a:solidFill>
              </a:rPr>
              <a:t> to </a:t>
            </a:r>
            <a:r>
              <a:rPr lang="en">
                <a:solidFill>
                  <a:schemeClr val="dk1"/>
                </a:solidFill>
              </a:rPr>
              <a:t>improve</a:t>
            </a:r>
            <a:r>
              <a:rPr lang="en">
                <a:solidFill>
                  <a:schemeClr val="dk1"/>
                </a:solidFill>
              </a:rPr>
              <a:t> model performance</a:t>
            </a:r>
            <a:endParaRPr>
              <a:solidFill>
                <a:schemeClr val="dk1"/>
              </a:solidFill>
            </a:endParaRPr>
          </a:p>
        </p:txBody>
      </p:sp>
      <p:sp>
        <p:nvSpPr>
          <p:cNvPr id="1204" name="Google Shape;1204;g2d63de434db_0_793: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c2086eb3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218" name="Google Shape;218;g31c2086eb32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solidFill>
                  <a:schemeClr val="dk1"/>
                </a:solidFill>
              </a:rPr>
              <a:t>Instead of relying on a stronger LLM, we next show that we can still</a:t>
            </a:r>
            <a:r>
              <a:rPr b="1" lang="en">
                <a:solidFill>
                  <a:schemeClr val="dk1"/>
                </a:solidFill>
              </a:rPr>
              <a:t> </a:t>
            </a:r>
            <a:r>
              <a:rPr lang="en">
                <a:solidFill>
                  <a:schemeClr val="dk1"/>
                </a:solidFill>
              </a:rPr>
              <a:t>elicit stronger model performance using </a:t>
            </a:r>
            <a:r>
              <a:rPr b="1" lang="en">
                <a:solidFill>
                  <a:schemeClr val="dk1"/>
                </a:solidFill>
              </a:rPr>
              <a:t>algorithm </a:t>
            </a:r>
            <a:r>
              <a:rPr lang="en">
                <a:solidFill>
                  <a:schemeClr val="dk1"/>
                </a:solidFill>
              </a:rPr>
              <a:t>such as tree search</a:t>
            </a:r>
            <a:endParaRPr>
              <a:solidFill>
                <a:schemeClr val="dk1"/>
              </a:solidFill>
            </a:endParaRPr>
          </a:p>
        </p:txBody>
      </p:sp>
      <p:sp>
        <p:nvSpPr>
          <p:cNvPr id="219" name="Google Shape;219;g31c2086eb32_0_1: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af6533fd97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216" name="Google Shape;1216;g2af6533fd97_0_7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As a quick recap</a:t>
            </a:r>
            <a:r>
              <a:rPr lang="en">
                <a:solidFill>
                  <a:schemeClr val="dk1"/>
                </a:solidFill>
              </a:rPr>
              <a:t>, in this talk we refer to agentic tasks as tasks that requires an </a:t>
            </a:r>
            <a:r>
              <a:rPr b="1" lang="en">
                <a:solidFill>
                  <a:schemeClr val="dk1"/>
                </a:solidFill>
              </a:rPr>
              <a:t>VLM to interact with an external environment, such as a computer.</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Compared to previous VQA tasks that involves generating passive texts to answer user’s queries, computer tasks requires VLMs to generate </a:t>
            </a:r>
            <a:r>
              <a:rPr b="1" lang="en">
                <a:solidFill>
                  <a:schemeClr val="dk1"/>
                </a:solidFill>
              </a:rPr>
              <a:t>executable actions </a:t>
            </a:r>
            <a:r>
              <a:rPr lang="en">
                <a:solidFill>
                  <a:schemeClr val="dk1"/>
                </a:solidFill>
              </a:rPr>
              <a:t>to interact with the device (e.g., a computer) to achieve a task.</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example, a user query may say “Can you help me clear my shopping cart?” and presents the agent his current laptop state.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the </a:t>
            </a:r>
            <a:r>
              <a:rPr b="1" lang="en">
                <a:solidFill>
                  <a:schemeClr val="dk1"/>
                </a:solidFill>
              </a:rPr>
              <a:t>agent needs to output mouse or keyboard action</a:t>
            </a:r>
            <a:r>
              <a:rPr lang="en">
                <a:solidFill>
                  <a:schemeClr val="dk1"/>
                </a:solidFill>
              </a:rPr>
              <a:t>s that can be executed on the computer and help the user achieve this task.</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1217" name="Google Shape;1217;g2af6533fd97_0_71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af6533fd97_0_7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240" name="Google Shape;1240;g2af6533fd97_0_7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Despite many previous and on-going efforts in VLM, there is still a </a:t>
            </a:r>
            <a:r>
              <a:rPr b="1" lang="en"/>
              <a:t>significant gap</a:t>
            </a:r>
            <a:r>
              <a:rPr lang="en"/>
              <a:t> between human performance and current best VLM’s performance on agent tasks.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 believe the primary reason is due to </a:t>
            </a:r>
            <a:endParaRPr/>
          </a:p>
          <a:p>
            <a:pPr indent="-298450" lvl="0" marL="457200" rtl="0" algn="l">
              <a:lnSpc>
                <a:spcPct val="100000"/>
              </a:lnSpc>
              <a:spcBef>
                <a:spcPts val="0"/>
              </a:spcBef>
              <a:spcAft>
                <a:spcPts val="0"/>
              </a:spcAft>
              <a:buSzPts val="1100"/>
              <a:buChar char="-"/>
            </a:pPr>
            <a:r>
              <a:rPr lang="en"/>
              <a:t>the </a:t>
            </a:r>
            <a:r>
              <a:rPr b="1" lang="en"/>
              <a:t>absence</a:t>
            </a:r>
            <a:r>
              <a:rPr lang="en"/>
              <a:t> of such agent-environment interaction data for training</a:t>
            </a:r>
            <a:endParaRPr/>
          </a:p>
          <a:p>
            <a:pPr indent="-298450" lvl="0" marL="457200" rtl="0" algn="l">
              <a:lnSpc>
                <a:spcPct val="100000"/>
              </a:lnSpc>
              <a:spcBef>
                <a:spcPts val="0"/>
              </a:spcBef>
              <a:spcAft>
                <a:spcPts val="0"/>
              </a:spcAft>
              <a:buSzPts val="1100"/>
              <a:buChar char="-"/>
            </a:pPr>
            <a:r>
              <a:rPr lang="en"/>
              <a:t>And also the </a:t>
            </a:r>
            <a:r>
              <a:rPr b="1" lang="en"/>
              <a:t>difficulty</a:t>
            </a:r>
            <a:r>
              <a:rPr lang="en"/>
              <a:t> of gathering high quality data for training at scale</a:t>
            </a:r>
            <a:endParaRPr/>
          </a:p>
        </p:txBody>
      </p:sp>
      <p:sp>
        <p:nvSpPr>
          <p:cNvPr id="1241" name="Google Shape;1241;g2af6533fd97_0_733: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af6533fd97_0_7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248" name="Google Shape;1248;g2af6533fd97_0_7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Our work:</a:t>
            </a:r>
            <a:endParaRPr/>
          </a:p>
          <a:p>
            <a:pPr indent="-298450" lvl="0" marL="457200" rtl="0" algn="l">
              <a:lnSpc>
                <a:spcPct val="100000"/>
              </a:lnSpc>
              <a:spcBef>
                <a:spcPts val="0"/>
              </a:spcBef>
              <a:spcAft>
                <a:spcPts val="0"/>
              </a:spcAft>
              <a:buSzPts val="1100"/>
              <a:buAutoNum type="arabicPeriod"/>
            </a:pPr>
            <a:r>
              <a:rPr b="1" lang="en"/>
              <a:t>A test-time search algorithm</a:t>
            </a:r>
            <a:r>
              <a:rPr lang="en"/>
              <a:t> that can significantly improve an agent performance beyond simple chain of thought/ReACT</a:t>
            </a:r>
            <a:endParaRPr/>
          </a:p>
          <a:p>
            <a:pPr indent="-298450" lvl="0" marL="457200" rtl="0" algn="l">
              <a:lnSpc>
                <a:spcPct val="100000"/>
              </a:lnSpc>
              <a:spcBef>
                <a:spcPts val="0"/>
              </a:spcBef>
              <a:spcAft>
                <a:spcPts val="0"/>
              </a:spcAft>
              <a:buSzPts val="1100"/>
              <a:buAutoNum type="arabicPeriod"/>
            </a:pPr>
            <a:r>
              <a:rPr b="1" lang="en"/>
              <a:t>A training methods </a:t>
            </a:r>
            <a:r>
              <a:rPr lang="en"/>
              <a:t>to improve the agent using data collected autonomously from the search algorithms </a:t>
            </a:r>
            <a:endParaRPr/>
          </a:p>
        </p:txBody>
      </p:sp>
      <p:sp>
        <p:nvSpPr>
          <p:cNvPr id="1249" name="Google Shape;1249;g2af6533fd97_0_74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af6533fd97_0_7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257" name="Google Shape;1257;g2af6533fd97_0_7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First, we introduce Reflective-MCTS.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Alike </a:t>
            </a:r>
            <a:r>
              <a:rPr lang="en">
                <a:solidFill>
                  <a:schemeClr val="dk1"/>
                </a:solidFill>
              </a:rPr>
              <a:t>MCTS, it is a search algorithm that can</a:t>
            </a:r>
            <a:endParaRPr/>
          </a:p>
          <a:p>
            <a:pPr indent="-298450" lvl="0" marL="457200" rtl="0" algn="l">
              <a:lnSpc>
                <a:spcPct val="100000"/>
              </a:lnSpc>
              <a:spcBef>
                <a:spcPts val="0"/>
              </a:spcBef>
              <a:spcAft>
                <a:spcPts val="0"/>
              </a:spcAft>
              <a:buSzPts val="1100"/>
              <a:buChar char="-"/>
            </a:pPr>
            <a:r>
              <a:rPr lang="en"/>
              <a:t>explore the vast action space on the fly</a:t>
            </a:r>
            <a:endParaRPr/>
          </a:p>
          <a:p>
            <a:pPr indent="-298450" lvl="0" marL="457200" rtl="0" algn="l">
              <a:lnSpc>
                <a:spcPct val="100000"/>
              </a:lnSpc>
              <a:spcBef>
                <a:spcPts val="0"/>
              </a:spcBef>
              <a:spcAft>
                <a:spcPts val="0"/>
              </a:spcAft>
              <a:buSzPts val="1100"/>
              <a:buChar char="-"/>
            </a:pPr>
            <a:r>
              <a:rPr lang="en"/>
              <a:t>Improve its decision making by incrementally constructing a search tree</a:t>
            </a:r>
            <a:endParaRPr/>
          </a:p>
        </p:txBody>
      </p:sp>
      <p:sp>
        <p:nvSpPr>
          <p:cNvPr id="1258" name="Google Shape;1258;g2af6533fd97_0_749: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af6533fd97_0_7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270" name="Google Shape;1270;g2af6533fd97_0_7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
                <a:solidFill>
                  <a:schemeClr val="dk1"/>
                </a:solidFill>
              </a:rPr>
              <a:t>Unlike MCTS, we extend it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incorporating contrastive reflection, allowing agents to learn from past interactions and dynamically improve their search efficiency; and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using multi-agent debate for reliable state evaluation.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next detail these two modifications</a:t>
            </a:r>
            <a:endParaRPr>
              <a:solidFill>
                <a:schemeClr val="dk1"/>
              </a:solidFill>
            </a:endParaRPr>
          </a:p>
        </p:txBody>
      </p:sp>
      <p:sp>
        <p:nvSpPr>
          <p:cNvPr id="1271" name="Google Shape;1271;g2af6533fd97_0_761: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af6533fd97_0_7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285" name="Google Shape;1285;g2af6533fd97_0_7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The idea is that on top of performing MCTS and improve its decision during a task</a:t>
            </a:r>
            <a:endParaRPr>
              <a:solidFill>
                <a:schemeClr val="dk1"/>
              </a:solidFill>
            </a:endParaRPr>
          </a:p>
          <a:p>
            <a:pPr indent="0" lvl="0" marL="0" rtl="0" algn="l">
              <a:spcBef>
                <a:spcPts val="0"/>
              </a:spcBef>
              <a:spcAft>
                <a:spcPts val="0"/>
              </a:spcAft>
              <a:buNone/>
            </a:pPr>
            <a:r>
              <a:rPr lang="en">
                <a:solidFill>
                  <a:schemeClr val="dk1"/>
                </a:solidFill>
              </a:rPr>
              <a:t>We can equip the entire system with a </a:t>
            </a:r>
            <a:r>
              <a:rPr b="1" lang="en">
                <a:solidFill>
                  <a:schemeClr val="dk1"/>
                </a:solidFill>
              </a:rPr>
              <a:t>memory module, </a:t>
            </a:r>
            <a:r>
              <a:rPr lang="en">
                <a:solidFill>
                  <a:schemeClr val="dk1"/>
                </a:solidFill>
              </a:rPr>
              <a:t>such that it can improve its behavior </a:t>
            </a:r>
            <a:r>
              <a:rPr b="1" lang="en">
                <a:solidFill>
                  <a:schemeClr val="dk1"/>
                </a:solidFill>
              </a:rPr>
              <a:t>across tasks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Practically, the idea is that after completing a task completed: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R-MCTS uses contrastive reflection to help the</a:t>
            </a:r>
            <a:r>
              <a:rPr b="1" lang="en">
                <a:solidFill>
                  <a:schemeClr val="dk1"/>
                </a:solidFill>
              </a:rPr>
              <a:t> model internalize success/errors it has made</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a:t>
            </a:r>
            <a:r>
              <a:rPr b="1" lang="en">
                <a:solidFill>
                  <a:schemeClr val="dk1"/>
                </a:solidFill>
              </a:rPr>
              <a:t>save</a:t>
            </a:r>
            <a:r>
              <a:rPr lang="en">
                <a:solidFill>
                  <a:schemeClr val="dk1"/>
                </a:solidFill>
              </a:rPr>
              <a:t> this experience to a vector database.</a:t>
            </a:r>
            <a:endParaRPr/>
          </a:p>
        </p:txBody>
      </p:sp>
      <p:sp>
        <p:nvSpPr>
          <p:cNvPr id="1286" name="Google Shape;1286;g2af6533fd97_0_77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af6533fd97_0_7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299" name="Google Shape;1299;g2af6533fd97_0_7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Then, during any future tasks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agent will also </a:t>
            </a:r>
            <a:r>
              <a:rPr b="1" lang="en">
                <a:solidFill>
                  <a:schemeClr val="dk1"/>
                </a:solidFill>
              </a:rPr>
              <a:t>retrieve reflections similar to the current task at hand or the current computer state</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a:t>
            </a:r>
            <a:r>
              <a:rPr b="1" lang="en">
                <a:solidFill>
                  <a:schemeClr val="dk1"/>
                </a:solidFill>
              </a:rPr>
              <a:t> enhance its decision</a:t>
            </a:r>
            <a:r>
              <a:rPr lang="en">
                <a:solidFill>
                  <a:schemeClr val="dk1"/>
                </a:solidFill>
              </a:rPr>
              <a:t> making in the new environment.</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1300" name="Google Shape;1300;g2af6533fd97_0_78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af6533fd97_0_8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316" name="Google Shape;1316;g2af6533fd97_0_8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Finally, in R-MCTS we also introduce a method to improve </a:t>
            </a:r>
            <a:r>
              <a:rPr b="1" lang="en">
                <a:solidFill>
                  <a:schemeClr val="dk1"/>
                </a:solidFill>
              </a:rPr>
              <a:t>success/value estimate </a:t>
            </a:r>
            <a:r>
              <a:rPr lang="en">
                <a:solidFill>
                  <a:schemeClr val="dk1"/>
                </a:solidFill>
              </a:rPr>
              <a:t>used during search</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Specifically, instead of directly prompting the model to evaluate its progress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find this evaluation process becomes much more robust if its in a form of a </a:t>
            </a:r>
            <a:r>
              <a:rPr b="1" lang="en">
                <a:solidFill>
                  <a:schemeClr val="dk1"/>
                </a:solidFill>
              </a:rPr>
              <a:t>debate</a:t>
            </a:r>
            <a:r>
              <a:rPr lang="en">
                <a:solidFill>
                  <a:schemeClr val="dk1"/>
                </a:solidFill>
              </a:rPr>
              <a:t>, where you need to consider </a:t>
            </a:r>
            <a:r>
              <a:rPr b="1" lang="en">
                <a:solidFill>
                  <a:schemeClr val="dk1"/>
                </a:solidFill>
              </a:rPr>
              <a:t>both side of the argument</a:t>
            </a:r>
            <a:r>
              <a:rPr lang="en">
                <a:solidFill>
                  <a:schemeClr val="dk1"/>
                </a:solidFill>
              </a:rPr>
              <a:t> of whether you are making good progress to get </a:t>
            </a:r>
            <a:r>
              <a:rPr b="1" lang="en">
                <a:solidFill>
                  <a:schemeClr val="dk1"/>
                </a:solidFill>
              </a:rPr>
              <a:t>a more holistic overview</a:t>
            </a:r>
            <a:endParaRPr b="1">
              <a:solidFill>
                <a:schemeClr val="dk1"/>
              </a:solidFill>
            </a:endParaRPr>
          </a:p>
          <a:p>
            <a:pPr indent="0" lvl="0" marL="0" rtl="0" algn="l">
              <a:lnSpc>
                <a:spcPct val="100000"/>
              </a:lnSpc>
              <a:spcBef>
                <a:spcPts val="0"/>
              </a:spcBef>
              <a:spcAft>
                <a:spcPts val="0"/>
              </a:spcAft>
              <a:buSzPts val="1400"/>
              <a:buNone/>
            </a:pPr>
            <a:r>
              <a:t/>
            </a:r>
            <a:endParaRPr/>
          </a:p>
        </p:txBody>
      </p:sp>
      <p:sp>
        <p:nvSpPr>
          <p:cNvPr id="1317" name="Google Shape;1317;g2af6533fd97_0_80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af6533fd97_0_8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374" name="Google Shape;1374;g2af6533fd97_0_8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We </a:t>
            </a:r>
            <a:r>
              <a:rPr b="1" lang="en">
                <a:solidFill>
                  <a:schemeClr val="dk1"/>
                </a:solidFill>
              </a:rPr>
              <a:t>animate a truncated version of the overall R-MCTS</a:t>
            </a:r>
            <a:r>
              <a:rPr lang="en">
                <a:solidFill>
                  <a:schemeClr val="dk1"/>
                </a:solidFill>
              </a:rPr>
              <a:t> search process here, and refer to the paper/our project website for full details.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During earch task</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R-MCTS builds a search tree </a:t>
            </a:r>
            <a:r>
              <a:rPr lang="en">
                <a:solidFill>
                  <a:schemeClr val="dk1"/>
                </a:solidFill>
              </a:rPr>
              <a:t>on the fly by interaction with the environment.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R-MCTS uses </a:t>
            </a:r>
            <a:r>
              <a:rPr b="1" lang="en">
                <a:solidFill>
                  <a:schemeClr val="dk1"/>
                </a:solidFill>
              </a:rPr>
              <a:t>multi-agent debate to provide a more reliable state estimate</a:t>
            </a:r>
            <a:r>
              <a:rPr lang="en">
                <a:solidFill>
                  <a:schemeClr val="dk1"/>
                </a:solidFill>
              </a:rPr>
              <a:t> and better guide the search process.</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1375" name="Google Shape;1375;g2af6533fd97_0_861: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af6533fd97_0_8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386" name="Google Shape;1386;g2af6533fd97_0_8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After each task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R-MCTS it additionally </a:t>
            </a:r>
            <a:r>
              <a:rPr b="1" lang="en">
                <a:solidFill>
                  <a:schemeClr val="dk1"/>
                </a:solidFill>
              </a:rPr>
              <a:t>performs contrastive self-reflection at the end of the task </a:t>
            </a:r>
            <a:r>
              <a:rPr lang="en">
                <a:solidFill>
                  <a:schemeClr val="dk1"/>
                </a:solidFill>
              </a:rPr>
              <a:t>in order to improve its future executions, </a:t>
            </a:r>
            <a:endParaRPr/>
          </a:p>
        </p:txBody>
      </p:sp>
      <p:sp>
        <p:nvSpPr>
          <p:cNvPr id="1387" name="Google Shape;1387;g2af6533fd97_0_872: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f6533fd97_0_10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228" name="Google Shape;228;g2af6533fd97_0_10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Up until today, there are many methods to improve</a:t>
            </a:r>
            <a:r>
              <a:rPr b="1" lang="en"/>
              <a:t> a language models output </a:t>
            </a:r>
            <a:r>
              <a:rPr lang="en"/>
              <a:t>beyond using a simple QA format.</a:t>
            </a:r>
            <a:endParaRPr/>
          </a:p>
          <a:p>
            <a:pPr indent="0" lvl="0" marL="0" rtl="0" algn="l">
              <a:lnSpc>
                <a:spcPct val="100000"/>
              </a:lnSpc>
              <a:spcBef>
                <a:spcPts val="0"/>
              </a:spcBef>
              <a:spcAft>
                <a:spcPts val="0"/>
              </a:spcAft>
              <a:buSzPts val="1400"/>
              <a:buNone/>
            </a:pPr>
            <a:r>
              <a:rPr lang="en"/>
              <a:t>For example, consider solving a math question: </a:t>
            </a:r>
            <a:r>
              <a:rPr b="1" lang="en"/>
              <a:t>Calculate (4 * 1) - (2 * 3)</a:t>
            </a:r>
            <a:endParaRPr b="1"/>
          </a:p>
        </p:txBody>
      </p:sp>
      <p:sp>
        <p:nvSpPr>
          <p:cNvPr id="229" name="Google Shape;229;g2af6533fd97_0_103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af6533fd97_0_8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00" name="Google Shape;1400;g2af6533fd97_0_8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chemeClr val="dk1"/>
                </a:solidFill>
              </a:rPr>
              <a:t>To evaluate our methods, we use VisualWebArena (as well as OSWorld).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VWA is a benchmark that </a:t>
            </a:r>
            <a:r>
              <a:rPr b="1" lang="en">
                <a:solidFill>
                  <a:schemeClr val="dk1"/>
                </a:solidFill>
              </a:rPr>
              <a:t>evaluates AI Agent’s performance on browser tasks</a:t>
            </a:r>
            <a:r>
              <a:rPr lang="en">
                <a:solidFill>
                  <a:schemeClr val="dk1"/>
                </a:solidFill>
              </a:rPr>
              <a:t> on domains such as reddit and shopping.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OSW is a benchmark that considers computer tasks such as </a:t>
            </a:r>
            <a:r>
              <a:rPr b="1" lang="en">
                <a:solidFill>
                  <a:schemeClr val="dk1"/>
                </a:solidFill>
              </a:rPr>
              <a:t>navigating the file system, using apps such as VSCode, Excel, and more</a:t>
            </a:r>
            <a:endParaRPr b="1">
              <a:solidFill>
                <a:schemeClr val="dk1"/>
              </a:solidFill>
            </a:endParaRPr>
          </a:p>
          <a:p>
            <a:pPr indent="0" lvl="0" marL="0" rtl="0" algn="l">
              <a:lnSpc>
                <a:spcPct val="100000"/>
              </a:lnSpc>
              <a:spcBef>
                <a:spcPts val="0"/>
              </a:spcBef>
              <a:spcAft>
                <a:spcPts val="0"/>
              </a:spcAft>
              <a:buSzPts val="1400"/>
              <a:buNone/>
            </a:pPr>
            <a:r>
              <a:t/>
            </a:r>
            <a:endParaRPr/>
          </a:p>
        </p:txBody>
      </p:sp>
      <p:sp>
        <p:nvSpPr>
          <p:cNvPr id="1401" name="Google Shape;1401;g2af6533fd97_0_88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af6533fd97_0_8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15" name="Google Shape;1415;g2af6533fd97_0_8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First, </a:t>
            </a:r>
            <a:r>
              <a:rPr lang="en">
                <a:solidFill>
                  <a:schemeClr val="dk1"/>
                </a:solidFill>
              </a:rPr>
              <a:t>on VisualWebArena, we find our search algorith, R-MCTS outperforms other existing search algoerithsm such as ToT BFS, ToT DFS, A* search, and MCTS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we compared R-MCTS to</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non-search methods</a:t>
            </a:r>
            <a:r>
              <a:rPr lang="en">
                <a:solidFill>
                  <a:schemeClr val="dk1"/>
                </a:solidFill>
              </a:rPr>
              <a:t> (ReACT, pale blue on the very left),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 well as search methods</a:t>
            </a:r>
            <a:r>
              <a:rPr lang="en">
                <a:solidFill>
                  <a:schemeClr val="dk1"/>
                </a:solidFill>
              </a:rPr>
              <a:t> (all other bars)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find that</a:t>
            </a:r>
            <a:r>
              <a:rPr b="1" lang="en">
                <a:solidFill>
                  <a:schemeClr val="dk1"/>
                </a:solidFill>
              </a:rPr>
              <a:t> augmenting LLMs/VLMS with search algorithms</a:t>
            </a:r>
            <a:r>
              <a:rPr lang="en">
                <a:solidFill>
                  <a:schemeClr val="dk1"/>
                </a:solidFill>
              </a:rPr>
              <a:t> can typically</a:t>
            </a:r>
            <a:r>
              <a:rPr b="1" lang="en">
                <a:solidFill>
                  <a:schemeClr val="dk1"/>
                </a:solidFill>
              </a:rPr>
              <a:t> improve model performance without any additional supervision</a:t>
            </a:r>
            <a:r>
              <a:rPr lang="en">
                <a:solidFill>
                  <a:schemeClr val="dk1"/>
                </a:solidFill>
              </a:rPr>
              <a:t>, and that </a:t>
            </a:r>
            <a:r>
              <a:rPr b="1" lang="en">
                <a:solidFill>
                  <a:schemeClr val="dk1"/>
                </a:solidFill>
              </a:rPr>
              <a:t>R-MCTS achieves the best performance</a:t>
            </a:r>
            <a:endParaRPr b="1">
              <a:solidFill>
                <a:schemeClr val="dk1"/>
              </a:solidFill>
            </a:endParaRPr>
          </a:p>
          <a:p>
            <a:pPr indent="0" lvl="0" marL="0" rtl="0" algn="l">
              <a:lnSpc>
                <a:spcPct val="100000"/>
              </a:lnSpc>
              <a:spcBef>
                <a:spcPts val="0"/>
              </a:spcBef>
              <a:spcAft>
                <a:spcPts val="0"/>
              </a:spcAft>
              <a:buSzPts val="1400"/>
              <a:buNone/>
            </a:pPr>
            <a:r>
              <a:t/>
            </a:r>
            <a:endParaRPr/>
          </a:p>
        </p:txBody>
      </p:sp>
      <p:sp>
        <p:nvSpPr>
          <p:cNvPr id="1416" name="Google Shape;1416;g2af6533fd97_0_899: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2af6533fd97_0_9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27" name="Google Shape;1427;g2af6533fd97_0_9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then compare our inference-only methods to other methods on both VWA and OSW leaderboard, and find that:</a:t>
            </a:r>
            <a:endParaRPr/>
          </a:p>
          <a:p>
            <a:pPr indent="-298450" lvl="0" marL="457200" rtl="0" algn="l">
              <a:lnSpc>
                <a:spcPct val="100000"/>
              </a:lnSpc>
              <a:spcBef>
                <a:spcPts val="0"/>
              </a:spcBef>
              <a:spcAft>
                <a:spcPts val="0"/>
              </a:spcAft>
              <a:buSzPts val="1100"/>
              <a:buChar char="-"/>
            </a:pPr>
            <a:r>
              <a:rPr lang="en"/>
              <a:t>Best on VWA</a:t>
            </a:r>
            <a:endParaRPr/>
          </a:p>
          <a:p>
            <a:pPr indent="-298450" lvl="0" marL="457200" rtl="0" algn="l">
              <a:lnSpc>
                <a:spcPct val="100000"/>
              </a:lnSpc>
              <a:spcBef>
                <a:spcPts val="0"/>
              </a:spcBef>
              <a:spcAft>
                <a:spcPts val="0"/>
              </a:spcAft>
              <a:buSzPts val="1100"/>
              <a:buChar char="-"/>
            </a:pPr>
            <a:r>
              <a:rPr lang="en"/>
              <a:t>Second best on OSW (accessibility tree only, and 4-th on screenshot + allytree) </a:t>
            </a:r>
            <a:r>
              <a:rPr b="1" lang="en"/>
              <a:t>despite being an inference-only method</a:t>
            </a:r>
            <a:endParaRPr/>
          </a:p>
        </p:txBody>
      </p:sp>
      <p:sp>
        <p:nvSpPr>
          <p:cNvPr id="1428" name="Google Shape;1428;g2af6533fd97_0_91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2af6533fd97_0_9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42" name="Google Shape;1442;g2af6533fd97_0_9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Given an autonomous method to improve agent performance, we now consider methods to </a:t>
            </a:r>
            <a:r>
              <a:rPr b="1" lang="en"/>
              <a:t>transfer these additional knowledge back to the model via training</a:t>
            </a:r>
            <a:endParaRPr/>
          </a:p>
        </p:txBody>
      </p:sp>
      <p:sp>
        <p:nvSpPr>
          <p:cNvPr id="1443" name="Google Shape;1443;g2af6533fd97_0_92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af6533fd97_0_9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52" name="Google Shape;1452;g2af6533fd97_0_9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We introduce Exploratory Learning, a method to teach the agent to explore, evaluate, and backtrack by training on tree traversals: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Compared to traditional Imitation Learning which directly trains the model using the best action found in the tree, and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Exploratory Learning </a:t>
            </a:r>
            <a:r>
              <a:rPr lang="en">
                <a:solidFill>
                  <a:schemeClr val="dk1"/>
                </a:solidFill>
              </a:rPr>
              <a:t>treats the </a:t>
            </a:r>
            <a:r>
              <a:rPr b="1" lang="en">
                <a:solidFill>
                  <a:schemeClr val="dk1"/>
                </a:solidFill>
              </a:rPr>
              <a:t>tree search process as a single trajectory</a:t>
            </a:r>
            <a:r>
              <a:rPr lang="en">
                <a:solidFill>
                  <a:schemeClr val="dk1"/>
                </a:solidFill>
              </a:rPr>
              <a:t>, and trains the model on such </a:t>
            </a:r>
            <a:r>
              <a:rPr b="1" lang="en">
                <a:solidFill>
                  <a:schemeClr val="dk1"/>
                </a:solidFill>
              </a:rPr>
              <a:t>linearized search tree traversals</a:t>
            </a:r>
            <a:r>
              <a:rPr lang="en">
                <a:solidFill>
                  <a:schemeClr val="dk1"/>
                </a:solidFill>
              </a:rPr>
              <a:t> to motivate the model to learn go explore, evaluate, and backtrack.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that hopefully, the model can learn to </a:t>
            </a:r>
            <a:r>
              <a:rPr b="1" lang="en">
                <a:solidFill>
                  <a:schemeClr val="dk1"/>
                </a:solidFill>
              </a:rPr>
              <a:t>automatically improve its decision making</a:t>
            </a:r>
            <a:r>
              <a:rPr lang="en">
                <a:solidFill>
                  <a:schemeClr val="dk1"/>
                </a:solidFill>
              </a:rPr>
              <a:t> by exploring the decision space on the fly, alike a search algorithm</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1453" name="Google Shape;1453;g2af6533fd97_0_93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af6533fd97_0_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64" name="Google Shape;1464;g2af6533fd97_0_9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conduct this experiment on VWA.</a:t>
            </a:r>
            <a:endParaRPr/>
          </a:p>
          <a:p>
            <a:pPr indent="-298450" lvl="0" marL="457200" rtl="0" algn="l">
              <a:lnSpc>
                <a:spcPct val="100000"/>
              </a:lnSpc>
              <a:spcBef>
                <a:spcPts val="0"/>
              </a:spcBef>
              <a:spcAft>
                <a:spcPts val="0"/>
              </a:spcAft>
              <a:buSzPts val="1100"/>
              <a:buChar char="-"/>
            </a:pPr>
            <a:r>
              <a:rPr lang="en"/>
              <a:t>Left, we show R-MCTS performance as we increase token budget used during inference</a:t>
            </a:r>
            <a:endParaRPr/>
          </a:p>
          <a:p>
            <a:pPr indent="-298450" lvl="0" marL="457200" rtl="0" algn="l">
              <a:lnSpc>
                <a:spcPct val="100000"/>
              </a:lnSpc>
              <a:spcBef>
                <a:spcPts val="0"/>
              </a:spcBef>
              <a:spcAft>
                <a:spcPts val="0"/>
              </a:spcAft>
              <a:buSzPts val="1100"/>
              <a:buChar char="-"/>
            </a:pPr>
            <a:r>
              <a:rPr lang="en"/>
              <a:t>Right, we show performance of GPT-4o after exploratory learning, and find </a:t>
            </a:r>
            <a:r>
              <a:rPr b="1" lang="en">
                <a:solidFill>
                  <a:schemeClr val="dk1"/>
                </a:solidFill>
              </a:rPr>
              <a:t>improved performance by allocating it with more actions budget!</a:t>
            </a:r>
            <a:endParaRPr b="1">
              <a:solidFill>
                <a:schemeClr val="dk1"/>
              </a:solidFill>
            </a:endParaRPr>
          </a:p>
          <a:p>
            <a:pPr indent="0" lvl="0" marL="0" rtl="0" algn="l">
              <a:lnSpc>
                <a:spcPct val="100000"/>
              </a:lnSpc>
              <a:spcBef>
                <a:spcPts val="0"/>
              </a:spcBef>
              <a:spcAft>
                <a:spcPts val="0"/>
              </a:spcAft>
              <a:buNone/>
            </a:pPr>
            <a:r>
              <a:t/>
            </a:r>
            <a:endParaRPr/>
          </a:p>
        </p:txBody>
      </p:sp>
      <p:sp>
        <p:nvSpPr>
          <p:cNvPr id="1465" name="Google Shape;1465;g2af6533fd97_0_94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af6533fd97_0_9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76" name="Google Shape;1476;g2af6533fd97_0_9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Here, we provide an example trajectory after exploratory learning.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Given a task such as “find the most …”, the agent was able to </a:t>
            </a:r>
            <a:r>
              <a:rPr b="1" lang="en"/>
              <a:t>perform an action</a:t>
            </a:r>
            <a:r>
              <a:rPr lang="en"/>
              <a:t>, release it </a:t>
            </a:r>
            <a:r>
              <a:rPr b="1" lang="en"/>
              <a:t>did not </a:t>
            </a:r>
            <a:r>
              <a:rPr lang="en"/>
              <a:t>lead to a desired state, </a:t>
            </a:r>
            <a:r>
              <a:rPr b="1" lang="en"/>
              <a:t>go back</a:t>
            </a:r>
            <a:r>
              <a:rPr lang="en"/>
              <a:t>, and</a:t>
            </a:r>
            <a:r>
              <a:rPr b="1" lang="en"/>
              <a:t> try other actions.</a:t>
            </a:r>
            <a:endParaRPr b="1"/>
          </a:p>
        </p:txBody>
      </p:sp>
      <p:sp>
        <p:nvSpPr>
          <p:cNvPr id="1477" name="Google Shape;1477;g2af6533fd97_0_956: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af6533fd97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af6533fd97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work, we discussed methods to advance AI agent’s performance during both inference time and training time:</a:t>
            </a:r>
            <a:endParaRPr/>
          </a:p>
          <a:p>
            <a:pPr indent="-298450" lvl="0" marL="457200" rtl="0" algn="l">
              <a:spcBef>
                <a:spcPts val="0"/>
              </a:spcBef>
              <a:spcAft>
                <a:spcPts val="0"/>
              </a:spcAft>
              <a:buSzPts val="1100"/>
              <a:buChar char="-"/>
            </a:pPr>
            <a:r>
              <a:rPr lang="en"/>
              <a:t>First, we discussed </a:t>
            </a:r>
            <a:r>
              <a:rPr b="1" lang="en"/>
              <a:t>R-MCTS </a:t>
            </a:r>
            <a:r>
              <a:rPr lang="en"/>
              <a:t>as an inference technique to improve agent performance by constructing search trees</a:t>
            </a:r>
            <a:endParaRPr/>
          </a:p>
          <a:p>
            <a:pPr indent="-298450" lvl="0" marL="457200" rtl="0" algn="l">
              <a:spcBef>
                <a:spcPts val="0"/>
              </a:spcBef>
              <a:spcAft>
                <a:spcPts val="0"/>
              </a:spcAft>
              <a:buSzPts val="1100"/>
              <a:buChar char="-"/>
            </a:pPr>
            <a:r>
              <a:rPr lang="en"/>
              <a:t>Then, we discussed </a:t>
            </a:r>
            <a:r>
              <a:rPr b="1" lang="en"/>
              <a:t>Exploratory Learning </a:t>
            </a:r>
            <a:r>
              <a:rPr lang="en"/>
              <a:t>as a training technique to transfer these search abilities back to the model</a:t>
            </a:r>
            <a:endParaRPr/>
          </a:p>
          <a:p>
            <a:pPr indent="-298450" lvl="0" marL="457200" rtl="0" algn="l">
              <a:spcBef>
                <a:spcPts val="0"/>
              </a:spcBef>
              <a:spcAft>
                <a:spcPts val="0"/>
              </a:spcAft>
              <a:buSzPts val="1100"/>
              <a:buChar char="-"/>
            </a:pPr>
            <a:r>
              <a:rPr lang="en"/>
              <a:t>We evaluated our methods on VWA and OSWorld, and found significant improvement compared to prior baselines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af6533fd97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2af6533fd97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future, we would like to explore: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Scalable RL methods which we believe can better </a:t>
            </a:r>
            <a:r>
              <a:rPr b="1" lang="en">
                <a:solidFill>
                  <a:schemeClr val="dk1"/>
                </a:solidFill>
              </a:rPr>
              <a:t>achieve such self-improvement, </a:t>
            </a:r>
            <a:r>
              <a:rPr lang="en">
                <a:solidFill>
                  <a:schemeClr val="dk1"/>
                </a:solidFill>
              </a:rPr>
              <a:t>without </a:t>
            </a:r>
            <a:r>
              <a:rPr b="1" lang="en">
                <a:solidFill>
                  <a:schemeClr val="dk1"/>
                </a:solidFill>
              </a:rPr>
              <a:t>too much reliance/bias</a:t>
            </a:r>
            <a:r>
              <a:rPr lang="en">
                <a:solidFill>
                  <a:schemeClr val="dk1"/>
                </a:solidFill>
              </a:rPr>
              <a:t> from search algorithms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 planning/search methods in the</a:t>
            </a:r>
            <a:r>
              <a:rPr b="1" lang="en">
                <a:solidFill>
                  <a:schemeClr val="dk1"/>
                </a:solidFill>
              </a:rPr>
              <a:t> Model predictive control area </a:t>
            </a:r>
            <a:r>
              <a:rPr lang="en">
                <a:solidFill>
                  <a:schemeClr val="dk1"/>
                </a:solidFill>
              </a:rPr>
              <a:t>to improve AI agent’s decision making ability. (e.g., a learned world model can improve efficiency)</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af6533fd97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af6533fd97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f6533fd97_0_10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238" name="Google Shape;238;g2af6533fd97_0_10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Common practices to obtain high-quality answer include:</a:t>
            </a:r>
            <a:endParaRPr/>
          </a:p>
          <a:p>
            <a:pPr indent="-317500" lvl="0" marL="457200" rtl="0" algn="l">
              <a:lnSpc>
                <a:spcPct val="100000"/>
              </a:lnSpc>
              <a:spcBef>
                <a:spcPts val="0"/>
              </a:spcBef>
              <a:spcAft>
                <a:spcPts val="0"/>
              </a:spcAft>
              <a:buSzPts val="1400"/>
              <a:buChar char="-"/>
            </a:pPr>
            <a:r>
              <a:rPr lang="en"/>
              <a:t>providing a few examples as in (few-shot prompting)</a:t>
            </a:r>
            <a:endParaRPr/>
          </a:p>
          <a:p>
            <a:pPr indent="-317500" lvl="0" marL="457200" rtl="0" algn="l">
              <a:lnSpc>
                <a:spcPct val="100000"/>
              </a:lnSpc>
              <a:spcBef>
                <a:spcPts val="0"/>
              </a:spcBef>
              <a:spcAft>
                <a:spcPts val="0"/>
              </a:spcAft>
              <a:buSzPts val="1400"/>
              <a:buChar char="-"/>
            </a:pPr>
            <a:r>
              <a:rPr lang="en"/>
              <a:t>or using chain-of-thought template to elicit a </a:t>
            </a:r>
            <a:r>
              <a:rPr b="1" lang="en"/>
              <a:t>better reasoning trace</a:t>
            </a:r>
            <a:endParaRPr b="1"/>
          </a:p>
          <a:p>
            <a:pPr indent="0" lvl="0" marL="0" rtl="0" algn="l">
              <a:lnSpc>
                <a:spcPct val="100000"/>
              </a:lnSpc>
              <a:spcBef>
                <a:spcPts val="0"/>
              </a:spcBef>
              <a:spcAft>
                <a:spcPts val="0"/>
              </a:spcAft>
              <a:buSzPts val="1400"/>
              <a:buNone/>
            </a:pPr>
            <a:r>
              <a:rPr lang="en"/>
              <a:t>In this simple question, </a:t>
            </a:r>
            <a:r>
              <a:rPr b="1" lang="en"/>
              <a:t>both methods can achieve the correct answer</a:t>
            </a:r>
            <a:r>
              <a:rPr lang="en"/>
              <a:t> given a sufficiently powerful LM.</a:t>
            </a:r>
            <a:endParaRPr/>
          </a:p>
          <a:p>
            <a:pPr indent="0" lvl="0" marL="0" rtl="0" algn="l">
              <a:lnSpc>
                <a:spcPct val="100000"/>
              </a:lnSpc>
              <a:spcBef>
                <a:spcPts val="0"/>
              </a:spcBef>
              <a:spcAft>
                <a:spcPts val="0"/>
              </a:spcAft>
              <a:buSzPts val="1400"/>
              <a:buNone/>
            </a:pPr>
            <a:r>
              <a:t/>
            </a:r>
            <a:endParaRPr/>
          </a:p>
        </p:txBody>
      </p:sp>
      <p:sp>
        <p:nvSpPr>
          <p:cNvPr id="239" name="Google Shape;239;g2af6533fd97_0_1046: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33df40b9b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6" name="Google Shape;1516;g333df40b9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200"/>
              <a:buFont typeface="Calibri"/>
              <a:buNone/>
            </a:pPr>
            <a:r>
              <a:rPr lang="en">
                <a:solidFill>
                  <a:schemeClr val="dk1"/>
                </a:solidFill>
              </a:rPr>
              <a:t>So we propose a new AI Agent framework, called Agent First Organization, which tries to improve the current framework from 4 aspects: mixed control, task composition, human intervention, and continuous learning. </a:t>
            </a:r>
            <a:endParaRPr>
              <a:solidFill>
                <a:schemeClr val="dk1"/>
              </a:solidFill>
            </a:endParaRPr>
          </a:p>
          <a:p>
            <a:pPr indent="0" lvl="0" marL="0" rtl="0" algn="l">
              <a:lnSpc>
                <a:spcPct val="115000"/>
              </a:lnSpc>
              <a:spcBef>
                <a:spcPts val="0"/>
              </a:spcBef>
              <a:spcAft>
                <a:spcPts val="0"/>
              </a:spcAft>
              <a:buClr>
                <a:schemeClr val="dk1"/>
              </a:buClr>
              <a:buSzPts val="1200"/>
              <a:buFont typeface="Calibri"/>
              <a:buNone/>
            </a:pPr>
            <a:r>
              <a:t/>
            </a:r>
            <a:endParaRPr>
              <a:solidFill>
                <a:schemeClr val="dk1"/>
              </a:solidFill>
            </a:endParaRPr>
          </a:p>
          <a:p>
            <a:pPr indent="0" lvl="0" marL="0" rtl="0" algn="l">
              <a:lnSpc>
                <a:spcPct val="115000"/>
              </a:lnSpc>
              <a:spcBef>
                <a:spcPts val="0"/>
              </a:spcBef>
              <a:spcAft>
                <a:spcPts val="0"/>
              </a:spcAft>
              <a:buClr>
                <a:schemeClr val="dk1"/>
              </a:buClr>
              <a:buSzPts val="1200"/>
              <a:buFont typeface="Calibri"/>
              <a:buNone/>
            </a:pPr>
            <a:r>
              <a:rPr i="1" lang="en">
                <a:solidFill>
                  <a:schemeClr val="dk1"/>
                </a:solidFill>
              </a:rPr>
              <a:t>Mixed Control</a:t>
            </a:r>
            <a:endParaRPr i="1" sz="1200">
              <a:solidFill>
                <a:srgbClr val="1C1E2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200"/>
              <a:buFont typeface="Calibri"/>
              <a:buNone/>
            </a:pPr>
            <a:r>
              <a:t/>
            </a:r>
            <a:endParaRPr i="1" sz="1200">
              <a:solidFill>
                <a:srgbClr val="1C1E21"/>
              </a:solidFill>
              <a:latin typeface="Roboto"/>
              <a:ea typeface="Roboto"/>
              <a:cs typeface="Roboto"/>
              <a:sym typeface="Roboto"/>
            </a:endParaRPr>
          </a:p>
          <a:p>
            <a:pPr indent="0" lvl="0" marL="0" rtl="0" algn="l">
              <a:lnSpc>
                <a:spcPct val="115000"/>
              </a:lnSpc>
              <a:spcBef>
                <a:spcPts val="0"/>
              </a:spcBef>
              <a:spcAft>
                <a:spcPts val="0"/>
              </a:spcAft>
              <a:buClr>
                <a:srgbClr val="1C1E21"/>
              </a:buClr>
              <a:buSzPts val="1200"/>
              <a:buFont typeface="Roboto"/>
              <a:buNone/>
            </a:pPr>
            <a:r>
              <a:rPr i="1" lang="en" sz="1200">
                <a:solidFill>
                  <a:srgbClr val="1C1E21"/>
                </a:solidFill>
                <a:latin typeface="Roboto"/>
                <a:ea typeface="Roboto"/>
                <a:cs typeface="Roboto"/>
                <a:sym typeface="Roboto"/>
              </a:rPr>
              <a:t>Task composition</a:t>
            </a:r>
            <a:r>
              <a:rPr i="1" lang="en">
                <a:solidFill>
                  <a:srgbClr val="1C1E21"/>
                </a:solidFill>
                <a:latin typeface="Roboto"/>
                <a:ea typeface="Roboto"/>
                <a:cs typeface="Roboto"/>
                <a:sym typeface="Roboto"/>
              </a:rPr>
              <a:t>: It will make use of the domain-specific resources, such as website content, code of conduct, training material to come up the plans to handle various tasks.</a:t>
            </a:r>
            <a:endParaRPr i="1">
              <a:solidFill>
                <a:schemeClr val="dk1"/>
              </a:solidFill>
            </a:endParaRPr>
          </a:p>
          <a:p>
            <a:pPr indent="0" lvl="0" marL="0" rtl="0" algn="l">
              <a:lnSpc>
                <a:spcPct val="115000"/>
              </a:lnSpc>
              <a:spcBef>
                <a:spcPts val="0"/>
              </a:spcBef>
              <a:spcAft>
                <a:spcPts val="0"/>
              </a:spcAft>
              <a:buClr>
                <a:schemeClr val="dk1"/>
              </a:buClr>
              <a:buSzPts val="1200"/>
              <a:buFont typeface="Calibri"/>
              <a:buNone/>
            </a:pPr>
            <a:r>
              <a:t/>
            </a:r>
            <a:endParaRPr i="1">
              <a:solidFill>
                <a:schemeClr val="dk1"/>
              </a:solidFill>
            </a:endParaRPr>
          </a:p>
          <a:p>
            <a:pPr indent="0" lvl="0" marL="0" rtl="0" algn="l">
              <a:lnSpc>
                <a:spcPct val="115000"/>
              </a:lnSpc>
              <a:spcBef>
                <a:spcPts val="0"/>
              </a:spcBef>
              <a:spcAft>
                <a:spcPts val="0"/>
              </a:spcAft>
              <a:buClr>
                <a:schemeClr val="dk1"/>
              </a:buClr>
              <a:buSzPts val="1200"/>
              <a:buFont typeface="Calibri"/>
              <a:buNone/>
            </a:pPr>
            <a:r>
              <a:rPr i="1" lang="en">
                <a:solidFill>
                  <a:schemeClr val="dk1"/>
                </a:solidFill>
              </a:rPr>
              <a:t>Human Intervention</a:t>
            </a:r>
            <a:r>
              <a:rPr i="1" lang="en"/>
              <a:t>: </a:t>
            </a:r>
            <a:r>
              <a:rPr lang="en" sz="1100">
                <a:latin typeface="Arial"/>
                <a:ea typeface="Arial"/>
                <a:cs typeface="Arial"/>
                <a:sym typeface="Arial"/>
              </a:rPr>
              <a:t>The adaptability of agents is hindered by challenges in making long sequences of correct decisions. The key challenge in integrating human intervention is determining when intervention is necessary and what is the appropriate level of intervention. Checking every step with a human ensures high accuracy but renders the agent inefficient and impractical. Conversely, excessive autonomy risks failure in complex tasks. Intervention should occur only when the agent is uncertain or encounters execution failures. On the other hand, not all uncertainties require direct handoff to a human operator. Some issues can be reformatted as multiple-choice questions or simple confirmations, allowing the agent to resume control afterward. More complex situations, however, may warrant direct involvement from an expert to prevent excessive and costly reliance on human input.</a:t>
            </a:r>
            <a:endParaRPr i="1"/>
          </a:p>
          <a:p>
            <a:pPr indent="0" lvl="0" marL="0" rtl="0" algn="l">
              <a:lnSpc>
                <a:spcPct val="115000"/>
              </a:lnSpc>
              <a:spcBef>
                <a:spcPts val="0"/>
              </a:spcBef>
              <a:spcAft>
                <a:spcPts val="0"/>
              </a:spcAft>
              <a:buClr>
                <a:schemeClr val="dk1"/>
              </a:buClr>
              <a:buSzPts val="1200"/>
              <a:buFont typeface="Calibri"/>
              <a:buNone/>
            </a:pPr>
            <a:r>
              <a:t/>
            </a:r>
            <a:endParaRPr i="1">
              <a:solidFill>
                <a:schemeClr val="dk1"/>
              </a:solidFill>
            </a:endParaRPr>
          </a:p>
          <a:p>
            <a:pPr indent="0" lvl="0" marL="0" rtl="0" algn="l">
              <a:lnSpc>
                <a:spcPct val="115000"/>
              </a:lnSpc>
              <a:spcBef>
                <a:spcPts val="0"/>
              </a:spcBef>
              <a:spcAft>
                <a:spcPts val="0"/>
              </a:spcAft>
              <a:buClr>
                <a:schemeClr val="dk1"/>
              </a:buClr>
              <a:buSzPts val="1200"/>
              <a:buFont typeface="Calibri"/>
              <a:buNone/>
            </a:pPr>
            <a:r>
              <a:rPr i="1" lang="en">
                <a:solidFill>
                  <a:schemeClr val="dk1"/>
                </a:solidFill>
              </a:rPr>
              <a:t>Continuous Learning</a:t>
            </a:r>
            <a:r>
              <a:rPr i="1" lang="en"/>
              <a:t>: </a:t>
            </a:r>
            <a:r>
              <a:rPr lang="en" sz="1100">
                <a:latin typeface="Arial"/>
                <a:ea typeface="Arial"/>
                <a:cs typeface="Arial"/>
                <a:sym typeface="Arial"/>
              </a:rPr>
              <a:t>We don’t want to just deploy a system and left it alone.</a:t>
            </a:r>
            <a:endParaRPr i="1">
              <a:solidFill>
                <a:schemeClr val="dk1"/>
              </a:solidFill>
            </a:endParaRPr>
          </a:p>
          <a:p>
            <a:pPr indent="0" lvl="0" marL="0" rtl="0" algn="l">
              <a:lnSpc>
                <a:spcPct val="115000"/>
              </a:lnSpc>
              <a:spcBef>
                <a:spcPts val="0"/>
              </a:spcBef>
              <a:spcAft>
                <a:spcPts val="0"/>
              </a:spcAft>
              <a:buClr>
                <a:schemeClr val="dk1"/>
              </a:buClr>
              <a:buSzPts val="1200"/>
              <a:buFont typeface="Calibri"/>
              <a:buNone/>
            </a:pPr>
            <a:r>
              <a:t/>
            </a:r>
            <a:endParaRPr i="1">
              <a:solidFill>
                <a:schemeClr val="dk1"/>
              </a:solidFill>
            </a:endParaRPr>
          </a:p>
          <a:p>
            <a:pPr indent="0" lvl="0" marL="0" rtl="0" algn="l">
              <a:lnSpc>
                <a:spcPct val="115000"/>
              </a:lnSpc>
              <a:spcBef>
                <a:spcPts val="0"/>
              </a:spcBef>
              <a:spcAft>
                <a:spcPts val="0"/>
              </a:spcAft>
              <a:buClr>
                <a:schemeClr val="dk1"/>
              </a:buClr>
              <a:buSzPts val="1200"/>
              <a:buFont typeface="Calibri"/>
              <a:buNone/>
            </a:pPr>
            <a:r>
              <a:rPr lang="en"/>
              <a:t>This is an ongoing project, and we’re sharing a preliminary version that includes the first two features and the evaluation component of the Continuous Learning feature. We’re continuing to work on improving and developing the remaining parts.</a:t>
            </a:r>
            <a:endParaRPr>
              <a:solidFill>
                <a:schemeClr val="dk1"/>
              </a:solidFill>
            </a:endParaRPr>
          </a:p>
          <a:p>
            <a:pPr indent="0" lvl="0" marL="0" rtl="0" algn="l">
              <a:lnSpc>
                <a:spcPct val="115000"/>
              </a:lnSpc>
              <a:spcBef>
                <a:spcPts val="0"/>
              </a:spcBef>
              <a:spcAft>
                <a:spcPts val="0"/>
              </a:spcAft>
              <a:buClr>
                <a:schemeClr val="dk1"/>
              </a:buClr>
              <a:buSzPts val="1200"/>
              <a:buFont typeface="Calibri"/>
              <a:buNone/>
            </a:pPr>
            <a:r>
              <a:t/>
            </a:r>
            <a:endParaRPr>
              <a:solidFill>
                <a:schemeClr val="dk1"/>
              </a:solidFill>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333df40b9b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g333df40b9b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LLMs has made it possible to use prompting to develop powerful AI applications much faster than ever before. Some existing AI Agent frameworks, such as LangChain, LlamaIndex, CrewAI that built for general-purpose, create a modularized abstraction for different components, such as integrating base models from different sources, tools or plugins supported by other 3rd-party organization, and then adopt a unified framework to chain different components together pursuing to create various LLM-powered Applications more easily, more flexible.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While these modularized frameworks do make the whole pipeline easier to use with provided chain structure, they normally function as passive information providers and are difficult to scale and effectively manage agents in dynamic environments.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Take an university career counseling service chatbot on school websites as an example</a:t>
            </a:r>
            <a:r>
              <a:rPr lang="en" sz="1200">
                <a:solidFill>
                  <a:schemeClr val="dk1"/>
                </a:solidFill>
                <a:latin typeface="Calibri"/>
                <a:ea typeface="Calibri"/>
                <a:cs typeface="Calibri"/>
                <a:sym typeface="Calibri"/>
              </a:rPr>
              <a:t>, which focus on providing information for the existing students</a:t>
            </a:r>
            <a:r>
              <a:rPr lang="en">
                <a:solidFill>
                  <a:schemeClr val="dk1"/>
                </a:solidFill>
              </a:rPr>
              <a:t>. </a:t>
            </a:r>
            <a:r>
              <a:rPr lang="en" sz="1200">
                <a:solidFill>
                  <a:schemeClr val="dk1"/>
                </a:solidFill>
                <a:latin typeface="Calibri"/>
                <a:ea typeface="Calibri"/>
                <a:cs typeface="Calibri"/>
                <a:sym typeface="Calibri"/>
              </a:rPr>
              <a:t>The existing framework works as a chatgpt wrapper that only provides information passively based on students’ questions, such as how to improve my CV, through RAG pipelines.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However, a good chatbot that symbolizes the school counselor's service should not only provide information passively but also have goals on </a:t>
            </a:r>
            <a:r>
              <a:rPr lang="en">
                <a:solidFill>
                  <a:schemeClr val="dk1"/>
                </a:solidFill>
              </a:rPr>
              <a:t>informing students about upcoming career fairs, resume workshops, or networking events aligned with their interests. It can even handle event registrations automatically, ensuring the career center’s outreach goals are met while delivering a seamless and enriched user experience.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633353cc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633353cc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Quote pictures, we have been doing 6 months, we can’ deploy it. Arklex is helping and we are in productions, A quote on the customer. Just deed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3633353ccf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3633353ccf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Solution page </a:t>
            </a:r>
            <a:r>
              <a:rPr lang="en" sz="1050">
                <a:solidFill>
                  <a:schemeClr val="dk1"/>
                </a:solidFill>
              </a:rPr>
              <a:t>Dynamically scales agent infrastructure based on application load and user context—not just compute</a:t>
            </a:r>
            <a:endParaRPr>
              <a:solidFill>
                <a:schemeClr val="dk1"/>
              </a:solidFill>
            </a:endParaRPr>
          </a:p>
          <a:p>
            <a:pPr indent="0" lvl="0" marL="0" rtl="0" algn="l">
              <a:spcBef>
                <a:spcPts val="0"/>
              </a:spcBef>
              <a:spcAft>
                <a:spcPts val="0"/>
              </a:spcAft>
              <a:buNone/>
            </a:pPr>
            <a:r>
              <a:rPr lang="en"/>
              <a:t>Bowling alley -&gt;  bumper</a:t>
            </a:r>
            <a:endParaRPr/>
          </a:p>
          <a:p>
            <a:pPr indent="0" lvl="0" marL="139700" rtl="0" algn="ctr">
              <a:lnSpc>
                <a:spcPct val="115000"/>
              </a:lnSpc>
              <a:spcBef>
                <a:spcPts val="0"/>
              </a:spcBef>
              <a:spcAft>
                <a:spcPts val="0"/>
              </a:spcAft>
              <a:buClr>
                <a:schemeClr val="dk1"/>
              </a:buClr>
              <a:buSzPts val="1100"/>
              <a:buFont typeface="Arial"/>
              <a:buNone/>
            </a:pPr>
            <a:r>
              <a:rPr lang="en" sz="1050">
                <a:solidFill>
                  <a:schemeClr val="dk1"/>
                </a:solidFill>
              </a:rPr>
              <a:t>Applies reinforcement learning to continuously improve agent policies based on user feedback and outcomes.</a:t>
            </a:r>
            <a:endParaRPr sz="105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139700" rtl="0" algn="ctr">
              <a:lnSpc>
                <a:spcPct val="115000"/>
              </a:lnSpc>
              <a:spcBef>
                <a:spcPts val="0"/>
              </a:spcBef>
              <a:spcAft>
                <a:spcPts val="0"/>
              </a:spcAft>
              <a:buClr>
                <a:schemeClr val="dk1"/>
              </a:buClr>
              <a:buSzPts val="1100"/>
              <a:buFont typeface="Arial"/>
              <a:buNone/>
            </a:pPr>
            <a:r>
              <a:rPr lang="en" sz="1050">
                <a:solidFill>
                  <a:schemeClr val="lt1"/>
                </a:solidFill>
              </a:rPr>
              <a:t>Simulates realistic end-user behavior to rapidly train, evaluate, and refine agents—before they ever go live.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100 ai agent builder -&gt; 10K ai agent builder</a:t>
            </a:r>
            <a:endParaRPr/>
          </a:p>
          <a:p>
            <a:pPr indent="0" lvl="0" marL="0" rtl="0" algn="l">
              <a:spcBef>
                <a:spcPts val="0"/>
              </a:spcBef>
              <a:spcAft>
                <a:spcPts val="0"/>
              </a:spcAft>
              <a:buNone/>
            </a:pPr>
            <a:r>
              <a:rPr lang="en"/>
              <a:t>TAM -&gt;</a:t>
            </a:r>
            <a:endParaRPr/>
          </a:p>
          <a:p>
            <a:pPr indent="0" lvl="0" marL="0" rtl="0" algn="l">
              <a:spcBef>
                <a:spcPts val="0"/>
              </a:spcBef>
              <a:spcAft>
                <a:spcPts val="0"/>
              </a:spcAft>
              <a:buNone/>
            </a:pPr>
            <a:r>
              <a:rPr lang="en"/>
              <a:t>How can we ship more products to go into the bigger market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Arklex performance-driven results personalized.</a:t>
            </a:r>
            <a:endParaRPr/>
          </a:p>
          <a:p>
            <a:pPr indent="0" lvl="0" marL="0" rtl="0" algn="l">
              <a:spcBef>
                <a:spcPts val="0"/>
              </a:spcBef>
              <a:spcAft>
                <a:spcPts val="0"/>
              </a:spcAft>
              <a:buNone/>
            </a:pPr>
            <a:r>
              <a:rPr lang="en"/>
              <a:t>It’s not one size fit all. With the gauld rail </a:t>
            </a:r>
            <a:endParaRPr/>
          </a:p>
          <a:p>
            <a:pPr indent="0" lvl="0" marL="0" rtl="0" algn="l">
              <a:spcBef>
                <a:spcPts val="0"/>
              </a:spcBef>
              <a:spcAft>
                <a:spcPts val="0"/>
              </a:spcAft>
              <a:buNone/>
            </a:pPr>
            <a:r>
              <a:rPr lang="en"/>
              <a:t>As long as you tell us the goal, we can get it for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30K leads, $3000 Budgets.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Facebook is better than google ads.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Emphasize solutions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Language-&gt; workflow     Must-have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RL-powered                    Must-have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Auto-scaling                    Must-have for enterprise</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3633353ccf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3633353ccf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af6533fd97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9" name="Google Shape;1589;g2af6533fd97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f6533fd97_0_10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265" name="Google Shape;265;g2af6533fd97_0_10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More recently, another prompting method is proposed (</a:t>
            </a:r>
            <a:r>
              <a:rPr lang="en">
                <a:solidFill>
                  <a:schemeClr val="dk1"/>
                </a:solidFill>
              </a:rPr>
              <a:t>for, </a:t>
            </a:r>
            <a:r>
              <a:rPr lang="en"/>
              <a:t>ideally, more complex questions). It is called “Self-Improvement Prompting”.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Similar to COT, this method </a:t>
            </a:r>
            <a:r>
              <a:rPr b="1" lang="en"/>
              <a:t>first lets a LM to provide a COT-like answer attempt.</a:t>
            </a:r>
            <a:endParaRPr b="1"/>
          </a:p>
        </p:txBody>
      </p:sp>
      <p:sp>
        <p:nvSpPr>
          <p:cNvPr id="266" name="Google Shape;266;g2af6533fd97_0_1072: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5" name="Google Shape;55;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2" name="Shape 62"/>
        <p:cNvGrpSpPr/>
        <p:nvPr/>
      </p:nvGrpSpPr>
      <p:grpSpPr>
        <a:xfrm>
          <a:off x="0" y="0"/>
          <a:ext cx="0" cy="0"/>
          <a:chOff x="0" y="0"/>
          <a:chExt cx="0" cy="0"/>
        </a:xfrm>
      </p:grpSpPr>
      <p:sp>
        <p:nvSpPr>
          <p:cNvPr id="63" name="Google Shape;63;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 name="Google Shape;66;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 name="Google Shape;73;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5" name="Google Shape;85;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3" name="Google Shape;93;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4" name="Google Shape;94;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5" name="Google Shape;9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1" name="Google Shape;101;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8"/>
          <p:cNvSpPr txBox="1"/>
          <p:nvPr>
            <p:ph idx="1" type="body"/>
          </p:nvPr>
        </p:nvSpPr>
        <p:spPr>
          <a:xfrm>
            <a:off x="228600" y="731519"/>
            <a:ext cx="4343400" cy="38862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400"/>
              </a:spcBef>
              <a:spcAft>
                <a:spcPts val="0"/>
              </a:spcAft>
              <a:buClr>
                <a:schemeClr val="dk1"/>
              </a:buClr>
              <a:buSzPts val="2000"/>
              <a:buNone/>
              <a:defRPr sz="20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07" name="Google Shape;107;p28"/>
          <p:cNvSpPr txBox="1"/>
          <p:nvPr>
            <p:ph type="title"/>
          </p:nvPr>
        </p:nvSpPr>
        <p:spPr>
          <a:xfrm>
            <a:off x="228600" y="0"/>
            <a:ext cx="4343400" cy="457200"/>
          </a:xfrm>
          <a:prstGeom prst="rect">
            <a:avLst/>
          </a:prstGeom>
          <a:noFill/>
          <a:ln>
            <a:noFill/>
          </a:ln>
        </p:spPr>
        <p:txBody>
          <a:bodyPr anchorCtr="0" anchor="t" bIns="45700" lIns="91425" spcFirstLastPara="1" rIns="91425" wrap="square" tIns="45700">
            <a:spAutoFit/>
          </a:bodyPr>
          <a:lstStyle>
            <a:lvl1pPr lvl="0" algn="l">
              <a:lnSpc>
                <a:spcPct val="100000"/>
              </a:lnSpc>
              <a:spcBef>
                <a:spcPts val="0"/>
              </a:spcBef>
              <a:spcAft>
                <a:spcPts val="0"/>
              </a:spcAft>
              <a:buClr>
                <a:srgbClr val="FFFFFF"/>
              </a:buClr>
              <a:buSzPts val="2400"/>
              <a:buFont typeface="Calibri"/>
              <a:buNone/>
              <a:defRPr sz="2400">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3" name="Shape 113"/>
        <p:cNvGrpSpPr/>
        <p:nvPr/>
      </p:nvGrpSpPr>
      <p:grpSpPr>
        <a:xfrm>
          <a:off x="0" y="0"/>
          <a:ext cx="0" cy="0"/>
          <a:chOff x="0" y="0"/>
          <a:chExt cx="0" cy="0"/>
        </a:xfrm>
      </p:grpSpPr>
      <p:sp>
        <p:nvSpPr>
          <p:cNvPr id="114" name="Google Shape;114;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5" name="Google Shape;115;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6" name="Google Shape;11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 name="Shape 117"/>
        <p:cNvGrpSpPr/>
        <p:nvPr/>
      </p:nvGrpSpPr>
      <p:grpSpPr>
        <a:xfrm>
          <a:off x="0" y="0"/>
          <a:ext cx="0" cy="0"/>
          <a:chOff x="0" y="0"/>
          <a:chExt cx="0" cy="0"/>
        </a:xfrm>
      </p:grpSpPr>
      <p:sp>
        <p:nvSpPr>
          <p:cNvPr id="118" name="Google Shape;118;p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19" name="Google Shape;11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0" name="Shape 120"/>
        <p:cNvGrpSpPr/>
        <p:nvPr/>
      </p:nvGrpSpPr>
      <p:grpSpPr>
        <a:xfrm>
          <a:off x="0" y="0"/>
          <a:ext cx="0" cy="0"/>
          <a:chOff x="0" y="0"/>
          <a:chExt cx="0" cy="0"/>
        </a:xfrm>
      </p:grpSpPr>
      <p:sp>
        <p:nvSpPr>
          <p:cNvPr id="121" name="Google Shape;121;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2" name="Google Shape;12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3" name="Google Shape;12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 name="Google Shape;126;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7" name="Google Shape;127;p3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8" name="Google Shape;12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 name="Shape 129"/>
        <p:cNvGrpSpPr/>
        <p:nvPr/>
      </p:nvGrpSpPr>
      <p:grpSpPr>
        <a:xfrm>
          <a:off x="0" y="0"/>
          <a:ext cx="0" cy="0"/>
          <a:chOff x="0" y="0"/>
          <a:chExt cx="0" cy="0"/>
        </a:xfrm>
      </p:grpSpPr>
      <p:sp>
        <p:nvSpPr>
          <p:cNvPr id="130" name="Google Shape;130;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1" name="Google Shape;13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2" name="Shape 132"/>
        <p:cNvGrpSpPr/>
        <p:nvPr/>
      </p:nvGrpSpPr>
      <p:grpSpPr>
        <a:xfrm>
          <a:off x="0" y="0"/>
          <a:ext cx="0" cy="0"/>
          <a:chOff x="0" y="0"/>
          <a:chExt cx="0" cy="0"/>
        </a:xfrm>
      </p:grpSpPr>
      <p:sp>
        <p:nvSpPr>
          <p:cNvPr id="133" name="Google Shape;133;p3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4" name="Google Shape;134;p3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5" name="Google Shape;13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6" name="Shape 136"/>
        <p:cNvGrpSpPr/>
        <p:nvPr/>
      </p:nvGrpSpPr>
      <p:grpSpPr>
        <a:xfrm>
          <a:off x="0" y="0"/>
          <a:ext cx="0" cy="0"/>
          <a:chOff x="0" y="0"/>
          <a:chExt cx="0" cy="0"/>
        </a:xfrm>
      </p:grpSpPr>
      <p:sp>
        <p:nvSpPr>
          <p:cNvPr id="137" name="Google Shape;137;p3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8" name="Google Shape;13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p3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2" name="Google Shape;142;p3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3" name="Google Shape;143;p3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4" name="Google Shape;14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5" name="Shape 145"/>
        <p:cNvGrpSpPr/>
        <p:nvPr/>
      </p:nvGrpSpPr>
      <p:grpSpPr>
        <a:xfrm>
          <a:off x="0" y="0"/>
          <a:ext cx="0" cy="0"/>
          <a:chOff x="0" y="0"/>
          <a:chExt cx="0" cy="0"/>
        </a:xfrm>
      </p:grpSpPr>
      <p:sp>
        <p:nvSpPr>
          <p:cNvPr id="146" name="Google Shape;146;p3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47" name="Google Shape;14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 name="Shape 148"/>
        <p:cNvGrpSpPr/>
        <p:nvPr/>
      </p:nvGrpSpPr>
      <p:grpSpPr>
        <a:xfrm>
          <a:off x="0" y="0"/>
          <a:ext cx="0" cy="0"/>
          <a:chOff x="0" y="0"/>
          <a:chExt cx="0" cy="0"/>
        </a:xfrm>
      </p:grpSpPr>
      <p:sp>
        <p:nvSpPr>
          <p:cNvPr id="149" name="Google Shape;149;p3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0" name="Google Shape;150;p3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1" name="Google Shape;15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2" name="Shape 152"/>
        <p:cNvGrpSpPr/>
        <p:nvPr/>
      </p:nvGrpSpPr>
      <p:grpSpPr>
        <a:xfrm>
          <a:off x="0" y="0"/>
          <a:ext cx="0" cy="0"/>
          <a:chOff x="0" y="0"/>
          <a:chExt cx="0" cy="0"/>
        </a:xfrm>
      </p:grpSpPr>
      <p:sp>
        <p:nvSpPr>
          <p:cNvPr id="153" name="Google Shape;15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4" name="Shape 154"/>
        <p:cNvGrpSpPr/>
        <p:nvPr/>
      </p:nvGrpSpPr>
      <p:grpSpPr>
        <a:xfrm>
          <a:off x="0" y="0"/>
          <a:ext cx="0" cy="0"/>
          <a:chOff x="0" y="0"/>
          <a:chExt cx="0" cy="0"/>
        </a:xfrm>
      </p:grpSpPr>
      <p:sp>
        <p:nvSpPr>
          <p:cNvPr id="155" name="Google Shape;155;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Lora"/>
                <a:ea typeface="Lora"/>
                <a:cs typeface="Lora"/>
                <a:sym typeface="Lora"/>
              </a:defRPr>
            </a:lvl1pPr>
            <a:lvl2pPr lvl="1">
              <a:buNone/>
              <a:defRPr sz="1300">
                <a:latin typeface="Lora"/>
                <a:ea typeface="Lora"/>
                <a:cs typeface="Lora"/>
                <a:sym typeface="Lora"/>
              </a:defRPr>
            </a:lvl2pPr>
            <a:lvl3pPr lvl="2">
              <a:buNone/>
              <a:defRPr sz="1300">
                <a:latin typeface="Lora"/>
                <a:ea typeface="Lora"/>
                <a:cs typeface="Lora"/>
                <a:sym typeface="Lora"/>
              </a:defRPr>
            </a:lvl3pPr>
            <a:lvl4pPr lvl="3">
              <a:buNone/>
              <a:defRPr sz="1300">
                <a:latin typeface="Lora"/>
                <a:ea typeface="Lora"/>
                <a:cs typeface="Lora"/>
                <a:sym typeface="Lora"/>
              </a:defRPr>
            </a:lvl4pPr>
            <a:lvl5pPr lvl="4">
              <a:buNone/>
              <a:defRPr sz="1300">
                <a:latin typeface="Lora"/>
                <a:ea typeface="Lora"/>
                <a:cs typeface="Lora"/>
                <a:sym typeface="Lora"/>
              </a:defRPr>
            </a:lvl5pPr>
            <a:lvl6pPr lvl="5">
              <a:buNone/>
              <a:defRPr sz="1300">
                <a:latin typeface="Lora"/>
                <a:ea typeface="Lora"/>
                <a:cs typeface="Lora"/>
                <a:sym typeface="Lora"/>
              </a:defRPr>
            </a:lvl6pPr>
            <a:lvl7pPr lvl="6">
              <a:buNone/>
              <a:defRPr sz="1300">
                <a:latin typeface="Lora"/>
                <a:ea typeface="Lora"/>
                <a:cs typeface="Lora"/>
                <a:sym typeface="Lora"/>
              </a:defRPr>
            </a:lvl7pPr>
            <a:lvl8pPr lvl="7">
              <a:buNone/>
              <a:defRPr sz="1300">
                <a:latin typeface="Lora"/>
                <a:ea typeface="Lora"/>
                <a:cs typeface="Lora"/>
                <a:sym typeface="Lora"/>
              </a:defRPr>
            </a:lvl8pPr>
            <a:lvl9pPr lvl="8">
              <a:buNone/>
              <a:defRPr sz="1300">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6" name="Shape 156"/>
        <p:cNvGrpSpPr/>
        <p:nvPr/>
      </p:nvGrpSpPr>
      <p:grpSpPr>
        <a:xfrm>
          <a:off x="0" y="0"/>
          <a:ext cx="0" cy="0"/>
          <a:chOff x="0" y="0"/>
          <a:chExt cx="0" cy="0"/>
        </a:xfrm>
      </p:grpSpPr>
      <p:sp>
        <p:nvSpPr>
          <p:cNvPr id="157" name="Google Shape;157;p42"/>
          <p:cNvSpPr txBox="1"/>
          <p:nvPr>
            <p:ph idx="1" type="body"/>
          </p:nvPr>
        </p:nvSpPr>
        <p:spPr>
          <a:xfrm>
            <a:off x="228600" y="731519"/>
            <a:ext cx="4343400" cy="38862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400"/>
              </a:spcBef>
              <a:spcAft>
                <a:spcPts val="0"/>
              </a:spcAft>
              <a:buClr>
                <a:schemeClr val="dk1"/>
              </a:buClr>
              <a:buSzPts val="2000"/>
              <a:buNone/>
              <a:defRPr sz="20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58" name="Google Shape;158;p42"/>
          <p:cNvSpPr txBox="1"/>
          <p:nvPr>
            <p:ph type="title"/>
          </p:nvPr>
        </p:nvSpPr>
        <p:spPr>
          <a:xfrm>
            <a:off x="228600" y="0"/>
            <a:ext cx="4343400" cy="457200"/>
          </a:xfrm>
          <a:prstGeom prst="rect">
            <a:avLst/>
          </a:prstGeom>
          <a:noFill/>
          <a:ln>
            <a:noFill/>
          </a:ln>
        </p:spPr>
        <p:txBody>
          <a:bodyPr anchorCtr="0" anchor="t" bIns="45700" lIns="91425" spcFirstLastPara="1" rIns="91425" wrap="square" tIns="45700">
            <a:spAutoFit/>
          </a:bodyPr>
          <a:lstStyle>
            <a:lvl1pPr lvl="0" algn="l">
              <a:lnSpc>
                <a:spcPct val="100000"/>
              </a:lnSpc>
              <a:spcBef>
                <a:spcPts val="0"/>
              </a:spcBef>
              <a:spcAft>
                <a:spcPts val="0"/>
              </a:spcAft>
              <a:buClr>
                <a:srgbClr val="FFFFFF"/>
              </a:buClr>
              <a:buSzPts val="2400"/>
              <a:buFont typeface="Calibri"/>
              <a:buNone/>
              <a:defRPr sz="2400">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Lora"/>
                <a:ea typeface="Lora"/>
                <a:cs typeface="Lora"/>
                <a:sym typeface="Lora"/>
              </a:defRPr>
            </a:lvl1pPr>
            <a:lvl2pPr lvl="1">
              <a:buNone/>
              <a:defRPr sz="1300">
                <a:latin typeface="Lora"/>
                <a:ea typeface="Lora"/>
                <a:cs typeface="Lora"/>
                <a:sym typeface="Lora"/>
              </a:defRPr>
            </a:lvl2pPr>
            <a:lvl3pPr lvl="2">
              <a:buNone/>
              <a:defRPr sz="1300">
                <a:latin typeface="Lora"/>
                <a:ea typeface="Lora"/>
                <a:cs typeface="Lora"/>
                <a:sym typeface="Lora"/>
              </a:defRPr>
            </a:lvl3pPr>
            <a:lvl4pPr lvl="3">
              <a:buNone/>
              <a:defRPr sz="1300">
                <a:latin typeface="Lora"/>
                <a:ea typeface="Lora"/>
                <a:cs typeface="Lora"/>
                <a:sym typeface="Lora"/>
              </a:defRPr>
            </a:lvl4pPr>
            <a:lvl5pPr lvl="4">
              <a:buNone/>
              <a:defRPr sz="1300">
                <a:latin typeface="Lora"/>
                <a:ea typeface="Lora"/>
                <a:cs typeface="Lora"/>
                <a:sym typeface="Lora"/>
              </a:defRPr>
            </a:lvl5pPr>
            <a:lvl6pPr lvl="5">
              <a:buNone/>
              <a:defRPr sz="1300">
                <a:latin typeface="Lora"/>
                <a:ea typeface="Lora"/>
                <a:cs typeface="Lora"/>
                <a:sym typeface="Lora"/>
              </a:defRPr>
            </a:lvl6pPr>
            <a:lvl7pPr lvl="6">
              <a:buNone/>
              <a:defRPr sz="1300">
                <a:latin typeface="Lora"/>
                <a:ea typeface="Lora"/>
                <a:cs typeface="Lora"/>
                <a:sym typeface="Lora"/>
              </a:defRPr>
            </a:lvl7pPr>
            <a:lvl8pPr lvl="7">
              <a:buNone/>
              <a:defRPr sz="1300">
                <a:latin typeface="Lora"/>
                <a:ea typeface="Lora"/>
                <a:cs typeface="Lora"/>
                <a:sym typeface="Lora"/>
              </a:defRPr>
            </a:lvl8pPr>
            <a:lvl9pPr lvl="8">
              <a:buNone/>
              <a:defRPr sz="1300">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Lora"/>
              <a:buNone/>
              <a:defRPr b="0" i="0" sz="2800" u="none" cap="none" strike="noStrike">
                <a:solidFill>
                  <a:schemeClr val="dk1"/>
                </a:solidFill>
                <a:latin typeface="Lora"/>
                <a:ea typeface="Lora"/>
                <a:cs typeface="Lora"/>
                <a:sym typeface="Lora"/>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Lora"/>
              <a:buChar char="●"/>
              <a:defRPr b="0" i="0" sz="1800" u="none" cap="none" strike="noStrike">
                <a:solidFill>
                  <a:schemeClr val="dk2"/>
                </a:solidFill>
                <a:latin typeface="Lora"/>
                <a:ea typeface="Lora"/>
                <a:cs typeface="Lora"/>
                <a:sym typeface="Lora"/>
              </a:defRPr>
            </a:lvl1pPr>
            <a:lvl2pPr indent="-317500" lvl="1" marL="914400" marR="0" algn="l">
              <a:lnSpc>
                <a:spcPct val="115000"/>
              </a:lnSpc>
              <a:spcBef>
                <a:spcPts val="0"/>
              </a:spcBef>
              <a:spcAft>
                <a:spcPts val="0"/>
              </a:spcAft>
              <a:buClr>
                <a:schemeClr val="dk2"/>
              </a:buClr>
              <a:buSzPts val="1400"/>
              <a:buFont typeface="Lora"/>
              <a:buChar char="○"/>
              <a:defRPr b="0" i="0" sz="1400" u="none" cap="none" strike="noStrike">
                <a:solidFill>
                  <a:schemeClr val="dk2"/>
                </a:solidFill>
                <a:latin typeface="Lora"/>
                <a:ea typeface="Lora"/>
                <a:cs typeface="Lora"/>
                <a:sym typeface="Lora"/>
              </a:defRPr>
            </a:lvl2pPr>
            <a:lvl3pPr indent="-317500" lvl="2" marL="1371600" marR="0" algn="l">
              <a:lnSpc>
                <a:spcPct val="115000"/>
              </a:lnSpc>
              <a:spcBef>
                <a:spcPts val="0"/>
              </a:spcBef>
              <a:spcAft>
                <a:spcPts val="0"/>
              </a:spcAft>
              <a:buClr>
                <a:schemeClr val="dk2"/>
              </a:buClr>
              <a:buSzPts val="1400"/>
              <a:buFont typeface="Lora"/>
              <a:buChar char="■"/>
              <a:defRPr b="0" i="0" sz="1400" u="none" cap="none" strike="noStrike">
                <a:solidFill>
                  <a:schemeClr val="dk2"/>
                </a:solidFill>
                <a:latin typeface="Lora"/>
                <a:ea typeface="Lora"/>
                <a:cs typeface="Lora"/>
                <a:sym typeface="Lora"/>
              </a:defRPr>
            </a:lvl3pPr>
            <a:lvl4pPr indent="-317500" lvl="3" marL="1828800" marR="0" algn="l">
              <a:lnSpc>
                <a:spcPct val="115000"/>
              </a:lnSpc>
              <a:spcBef>
                <a:spcPts val="0"/>
              </a:spcBef>
              <a:spcAft>
                <a:spcPts val="0"/>
              </a:spcAft>
              <a:buClr>
                <a:schemeClr val="dk2"/>
              </a:buClr>
              <a:buSzPts val="1400"/>
              <a:buFont typeface="Lora"/>
              <a:buChar char="●"/>
              <a:defRPr b="0" i="0" sz="1400" u="none" cap="none" strike="noStrike">
                <a:solidFill>
                  <a:schemeClr val="dk2"/>
                </a:solidFill>
                <a:latin typeface="Lora"/>
                <a:ea typeface="Lora"/>
                <a:cs typeface="Lora"/>
                <a:sym typeface="Lora"/>
              </a:defRPr>
            </a:lvl4pPr>
            <a:lvl5pPr indent="-317500" lvl="4" marL="2286000" marR="0" algn="l">
              <a:lnSpc>
                <a:spcPct val="115000"/>
              </a:lnSpc>
              <a:spcBef>
                <a:spcPts val="0"/>
              </a:spcBef>
              <a:spcAft>
                <a:spcPts val="0"/>
              </a:spcAft>
              <a:buClr>
                <a:schemeClr val="dk2"/>
              </a:buClr>
              <a:buSzPts val="1400"/>
              <a:buFont typeface="Lora"/>
              <a:buChar char="○"/>
              <a:defRPr b="0" i="0" sz="1400" u="none" cap="none" strike="noStrike">
                <a:solidFill>
                  <a:schemeClr val="dk2"/>
                </a:solidFill>
                <a:latin typeface="Lora"/>
                <a:ea typeface="Lora"/>
                <a:cs typeface="Lora"/>
                <a:sym typeface="Lora"/>
              </a:defRPr>
            </a:lvl5pPr>
            <a:lvl6pPr indent="-317500" lvl="5" marL="2743200" marR="0" algn="l">
              <a:lnSpc>
                <a:spcPct val="115000"/>
              </a:lnSpc>
              <a:spcBef>
                <a:spcPts val="0"/>
              </a:spcBef>
              <a:spcAft>
                <a:spcPts val="0"/>
              </a:spcAft>
              <a:buClr>
                <a:schemeClr val="dk2"/>
              </a:buClr>
              <a:buSzPts val="1400"/>
              <a:buFont typeface="Lora"/>
              <a:buChar char="■"/>
              <a:defRPr b="0" i="0" sz="1400" u="none" cap="none" strike="noStrike">
                <a:solidFill>
                  <a:schemeClr val="dk2"/>
                </a:solidFill>
                <a:latin typeface="Lora"/>
                <a:ea typeface="Lora"/>
                <a:cs typeface="Lora"/>
                <a:sym typeface="Lora"/>
              </a:defRPr>
            </a:lvl6pPr>
            <a:lvl7pPr indent="-317500" lvl="6" marL="3200400" marR="0" algn="l">
              <a:lnSpc>
                <a:spcPct val="115000"/>
              </a:lnSpc>
              <a:spcBef>
                <a:spcPts val="0"/>
              </a:spcBef>
              <a:spcAft>
                <a:spcPts val="0"/>
              </a:spcAft>
              <a:buClr>
                <a:schemeClr val="dk2"/>
              </a:buClr>
              <a:buSzPts val="1400"/>
              <a:buFont typeface="Lora"/>
              <a:buChar char="●"/>
              <a:defRPr b="0" i="0" sz="1400" u="none" cap="none" strike="noStrike">
                <a:solidFill>
                  <a:schemeClr val="dk2"/>
                </a:solidFill>
                <a:latin typeface="Lora"/>
                <a:ea typeface="Lora"/>
                <a:cs typeface="Lora"/>
                <a:sym typeface="Lora"/>
              </a:defRPr>
            </a:lvl7pPr>
            <a:lvl8pPr indent="-317500" lvl="7" marL="3657600" marR="0" algn="l">
              <a:lnSpc>
                <a:spcPct val="115000"/>
              </a:lnSpc>
              <a:spcBef>
                <a:spcPts val="0"/>
              </a:spcBef>
              <a:spcAft>
                <a:spcPts val="0"/>
              </a:spcAft>
              <a:buClr>
                <a:schemeClr val="dk2"/>
              </a:buClr>
              <a:buSzPts val="1400"/>
              <a:buFont typeface="Lora"/>
              <a:buChar char="○"/>
              <a:defRPr b="0" i="0" sz="1400" u="none" cap="none" strike="noStrike">
                <a:solidFill>
                  <a:schemeClr val="dk2"/>
                </a:solidFill>
                <a:latin typeface="Lora"/>
                <a:ea typeface="Lora"/>
                <a:cs typeface="Lora"/>
                <a:sym typeface="Lora"/>
              </a:defRPr>
            </a:lvl8pPr>
            <a:lvl9pPr indent="-317500" lvl="8" marL="4114800" marR="0" algn="l">
              <a:lnSpc>
                <a:spcPct val="115000"/>
              </a:lnSpc>
              <a:spcBef>
                <a:spcPts val="0"/>
              </a:spcBef>
              <a:spcAft>
                <a:spcPts val="0"/>
              </a:spcAft>
              <a:buClr>
                <a:schemeClr val="dk2"/>
              </a:buClr>
              <a:buSzPts val="1400"/>
              <a:buFont typeface="Lora"/>
              <a:buChar char="■"/>
              <a:defRPr b="0" i="0" sz="1400" u="none" cap="none" strike="noStrike">
                <a:solidFill>
                  <a:schemeClr val="dk2"/>
                </a:solidFill>
                <a:latin typeface="Lora"/>
                <a:ea typeface="Lora"/>
                <a:cs typeface="Lora"/>
                <a:sym typeface="Lora"/>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9" name="Shape 109"/>
        <p:cNvGrpSpPr/>
        <p:nvPr/>
      </p:nvGrpSpPr>
      <p:grpSpPr>
        <a:xfrm>
          <a:off x="0" y="0"/>
          <a:ext cx="0" cy="0"/>
          <a:chOff x="0" y="0"/>
          <a:chExt cx="0" cy="0"/>
        </a:xfrm>
      </p:grpSpPr>
      <p:sp>
        <p:nvSpPr>
          <p:cNvPr id="110" name="Google Shape;11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ora"/>
              <a:buNone/>
              <a:defRPr sz="2800">
                <a:solidFill>
                  <a:schemeClr val="dk1"/>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1" name="Google Shape;111;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ora"/>
              <a:buChar char="●"/>
              <a:defRPr sz="1800">
                <a:solidFill>
                  <a:schemeClr val="dk2"/>
                </a:solidFill>
                <a:latin typeface="Lora"/>
                <a:ea typeface="Lora"/>
                <a:cs typeface="Lora"/>
                <a:sym typeface="Lora"/>
              </a:defRPr>
            </a:lvl1pPr>
            <a:lvl2pPr indent="-317500" lvl="1" marL="9144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2pPr>
            <a:lvl3pPr indent="-317500" lvl="2" marL="13716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3pPr>
            <a:lvl4pPr indent="-317500" lvl="3" marL="18288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4pPr>
            <a:lvl5pPr indent="-317500" lvl="4" marL="22860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5pPr>
            <a:lvl6pPr indent="-317500" lvl="5" marL="27432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6pPr>
            <a:lvl7pPr indent="-317500" lvl="6" marL="32004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7pPr>
            <a:lvl8pPr indent="-317500" lvl="7" marL="36576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8pPr>
            <a:lvl9pPr indent="-317500" lvl="8" marL="41148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9pPr>
          </a:lstStyle>
          <a:p/>
        </p:txBody>
      </p:sp>
      <p:sp>
        <p:nvSpPr>
          <p:cNvPr id="112" name="Google Shape;1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9.png"/><Relationship Id="rId8"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9.png"/><Relationship Id="rId8"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31.png"/></Relationships>
</file>

<file path=ppt/slides/_rels/slide21.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10.png"/><Relationship Id="rId9" Type="http://schemas.openxmlformats.org/officeDocument/2006/relationships/image" Target="../media/image31.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20.png"/><Relationship Id="rId8"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30.png"/><Relationship Id="rId6"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5.png"/><Relationship Id="rId7" Type="http://schemas.openxmlformats.org/officeDocument/2006/relationships/image" Target="../media/image21.png"/><Relationship Id="rId8"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40.png"/><Relationship Id="rId5" Type="http://schemas.openxmlformats.org/officeDocument/2006/relationships/image" Target="../media/image10.png"/><Relationship Id="rId6"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51.png"/><Relationship Id="rId7"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hyperlink" Target="https://openai.com/index/learning-to-reason-with-llm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1.png"/><Relationship Id="rId4" Type="http://schemas.openxmlformats.org/officeDocument/2006/relationships/image" Target="../media/image55.png"/><Relationship Id="rId5"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56.png"/><Relationship Id="rId5" Type="http://schemas.openxmlformats.org/officeDocument/2006/relationships/image" Target="../media/image54.png"/><Relationship Id="rId6"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63.png"/><Relationship Id="rId5"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63.png"/><Relationship Id="rId5" Type="http://schemas.openxmlformats.org/officeDocument/2006/relationships/image" Target="../media/image16.png"/><Relationship Id="rId6"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 Id="rId3" Type="http://schemas.openxmlformats.org/officeDocument/2006/relationships/image" Target="../media/image68.png"/><Relationship Id="rId4" Type="http://schemas.openxmlformats.org/officeDocument/2006/relationships/image" Target="../media/image63.png"/><Relationship Id="rId5" Type="http://schemas.openxmlformats.org/officeDocument/2006/relationships/image" Target="../media/image16.png"/><Relationship Id="rId6" Type="http://schemas.openxmlformats.org/officeDocument/2006/relationships/image" Target="../media/image57.png"/><Relationship Id="rId7"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image" Target="../media/image16.png"/><Relationship Id="rId5" Type="http://schemas.openxmlformats.org/officeDocument/2006/relationships/image" Target="../media/image63.png"/><Relationship Id="rId6"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56.png"/><Relationship Id="rId5" Type="http://schemas.openxmlformats.org/officeDocument/2006/relationships/image" Target="../media/image54.png"/><Relationship Id="rId6" Type="http://schemas.openxmlformats.org/officeDocument/2006/relationships/image" Target="../media/image60.png"/><Relationship Id="rId7"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5.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9.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70.png"/><Relationship Id="rId4" Type="http://schemas.openxmlformats.org/officeDocument/2006/relationships/image" Target="../media/image90.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81.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86.png"/></Relationships>
</file>

<file path=ppt/slides/_rels/slide67.xml.rels><?xml version="1.0" encoding="UTF-8" standalone="yes"?><Relationships xmlns="http://schemas.openxmlformats.org/package/2006/relationships"><Relationship Id="rId11" Type="http://schemas.openxmlformats.org/officeDocument/2006/relationships/image" Target="../media/image84.png"/><Relationship Id="rId10" Type="http://schemas.openxmlformats.org/officeDocument/2006/relationships/image" Target="../media/image98.png"/><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9.png"/><Relationship Id="rId5" Type="http://schemas.openxmlformats.org/officeDocument/2006/relationships/image" Target="../media/image87.png"/><Relationship Id="rId6" Type="http://schemas.openxmlformats.org/officeDocument/2006/relationships/image" Target="../media/image85.png"/><Relationship Id="rId7" Type="http://schemas.openxmlformats.org/officeDocument/2006/relationships/image" Target="../media/image92.png"/><Relationship Id="rId8" Type="http://schemas.openxmlformats.org/officeDocument/2006/relationships/image" Target="../media/image9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14.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9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07.gif"/><Relationship Id="rId4" Type="http://schemas.openxmlformats.org/officeDocument/2006/relationships/image" Target="../media/image112.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9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05.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03.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0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00.png"/><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00.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01.png"/><Relationship Id="rId4" Type="http://schemas.openxmlformats.org/officeDocument/2006/relationships/hyperlink" Target="https://github.com/ArticulateAI/Agent-First-Organization" TargetMode="External"/><Relationship Id="rId5" Type="http://schemas.openxmlformats.org/officeDocument/2006/relationships/hyperlink" Target="https://github.com/ArticulateAI/Agent-First-Organization" TargetMode="External"/><Relationship Id="rId6" Type="http://schemas.openxmlformats.org/officeDocument/2006/relationships/hyperlink" Target="https://articulateai.github.io/Agent-First-Organization/" TargetMode="External"/><Relationship Id="rId7" Type="http://schemas.openxmlformats.org/officeDocument/2006/relationships/hyperlink" Target="https://discord.gg/jpZs3GqnTG" TargetMode="External"/><Relationship Id="rId8" Type="http://schemas.openxmlformats.org/officeDocument/2006/relationships/hyperlink" Target="https://discord.gg/jpZs3GqnTG" TargetMode="External"/></Relationships>
</file>

<file path=ppt/slides/_rels/slide81.xml.rels><?xml version="1.0" encoding="UTF-8" standalone="yes"?><Relationships xmlns="http://schemas.openxmlformats.org/package/2006/relationships"><Relationship Id="rId11" Type="http://schemas.openxmlformats.org/officeDocument/2006/relationships/image" Target="../media/image113.png"/><Relationship Id="rId10" Type="http://schemas.openxmlformats.org/officeDocument/2006/relationships/image" Target="../media/image111.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17.png"/><Relationship Id="rId5" Type="http://schemas.openxmlformats.org/officeDocument/2006/relationships/image" Target="../media/image110.png"/><Relationship Id="rId6" Type="http://schemas.openxmlformats.org/officeDocument/2006/relationships/image" Target="../media/image115.png"/><Relationship Id="rId7" Type="http://schemas.openxmlformats.org/officeDocument/2006/relationships/image" Target="../media/image102.png"/><Relationship Id="rId8" Type="http://schemas.openxmlformats.org/officeDocument/2006/relationships/image" Target="../media/image10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31.png"/><Relationship Id="rId4" Type="http://schemas.openxmlformats.org/officeDocument/2006/relationships/image" Target="../media/image1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31.png"/><Relationship Id="rId4" Type="http://schemas.openxmlformats.org/officeDocument/2006/relationships/image" Target="../media/image116.png"/><Relationship Id="rId5" Type="http://schemas.openxmlformats.org/officeDocument/2006/relationships/image" Target="../media/image137.png"/><Relationship Id="rId6" Type="http://schemas.openxmlformats.org/officeDocument/2006/relationships/image" Target="../media/image124.png"/><Relationship Id="rId7" Type="http://schemas.openxmlformats.org/officeDocument/2006/relationships/image" Target="../media/image1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drive.google.com/file/d/1klo7oXD-WFdphRw8YfrvIgGvGOMFnW3w/view" TargetMode="External"/><Relationship Id="rId4" Type="http://schemas.openxmlformats.org/officeDocument/2006/relationships/image" Target="../media/image130.jpg"/></Relationships>
</file>

<file path=ppt/slides/_rels/slide85.xml.rels><?xml version="1.0" encoding="UTF-8" standalone="yes"?><Relationships xmlns="http://schemas.openxmlformats.org/package/2006/relationships"><Relationship Id="rId11" Type="http://schemas.openxmlformats.org/officeDocument/2006/relationships/image" Target="../media/image123.png"/><Relationship Id="rId10" Type="http://schemas.openxmlformats.org/officeDocument/2006/relationships/image" Target="../media/image129.png"/><Relationship Id="rId13" Type="http://schemas.openxmlformats.org/officeDocument/2006/relationships/image" Target="../media/image125.png"/><Relationship Id="rId12" Type="http://schemas.openxmlformats.org/officeDocument/2006/relationships/image" Target="../media/image122.jpg"/><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6.png"/><Relationship Id="rId15" Type="http://schemas.openxmlformats.org/officeDocument/2006/relationships/image" Target="../media/image135.png"/><Relationship Id="rId14" Type="http://schemas.openxmlformats.org/officeDocument/2006/relationships/image" Target="../media/image132.png"/><Relationship Id="rId16" Type="http://schemas.openxmlformats.org/officeDocument/2006/relationships/image" Target="../media/image133.png"/><Relationship Id="rId5" Type="http://schemas.openxmlformats.org/officeDocument/2006/relationships/image" Target="../media/image136.png"/><Relationship Id="rId6" Type="http://schemas.openxmlformats.org/officeDocument/2006/relationships/image" Target="../media/image120.png"/><Relationship Id="rId7" Type="http://schemas.openxmlformats.org/officeDocument/2006/relationships/image" Target="../media/image128.png"/><Relationship Id="rId8" Type="http://schemas.openxmlformats.org/officeDocument/2006/relationships/image" Target="../media/image1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3"/>
          <p:cNvSpPr txBox="1"/>
          <p:nvPr>
            <p:ph type="ctrTitle"/>
          </p:nvPr>
        </p:nvSpPr>
        <p:spPr>
          <a:xfrm>
            <a:off x="387900" y="535100"/>
            <a:ext cx="85206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Self-Improving AI Agents</a:t>
            </a:r>
            <a:endParaRPr sz="4400"/>
          </a:p>
        </p:txBody>
      </p:sp>
      <p:sp>
        <p:nvSpPr>
          <p:cNvPr id="165" name="Google Shape;165;p43"/>
          <p:cNvSpPr txBox="1"/>
          <p:nvPr>
            <p:ph idx="1" type="subTitle"/>
          </p:nvPr>
        </p:nvSpPr>
        <p:spPr>
          <a:xfrm>
            <a:off x="464800" y="4024050"/>
            <a:ext cx="8520600" cy="557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88"/>
              <a:buNone/>
            </a:pPr>
            <a:r>
              <a:rPr lang="en" sz="1975"/>
              <a:t>Zhou(Jo) Yu</a:t>
            </a:r>
            <a:endParaRPr sz="1975"/>
          </a:p>
          <a:p>
            <a:pPr indent="0" lvl="0" marL="0" rtl="0" algn="ctr">
              <a:lnSpc>
                <a:spcPct val="80000"/>
              </a:lnSpc>
              <a:spcBef>
                <a:spcPts val="0"/>
              </a:spcBef>
              <a:spcAft>
                <a:spcPts val="0"/>
              </a:spcAft>
              <a:buSzPts val="688"/>
              <a:buNone/>
            </a:pPr>
            <a:r>
              <a:rPr lang="en" sz="1975"/>
              <a:t>Columbia University</a:t>
            </a:r>
            <a:endParaRPr sz="1975"/>
          </a:p>
          <a:p>
            <a:pPr indent="0" lvl="0" marL="0" rtl="0" algn="ctr">
              <a:lnSpc>
                <a:spcPct val="80000"/>
              </a:lnSpc>
              <a:spcBef>
                <a:spcPts val="0"/>
              </a:spcBef>
              <a:spcAft>
                <a:spcPts val="0"/>
              </a:spcAft>
              <a:buSzPts val="688"/>
              <a:buNone/>
            </a:pPr>
            <a:r>
              <a:rPr lang="en" sz="1975"/>
              <a:t>&amp; Arklex AI</a:t>
            </a:r>
            <a:endParaRPr sz="1975"/>
          </a:p>
        </p:txBody>
      </p:sp>
      <p:sp>
        <p:nvSpPr>
          <p:cNvPr id="166" name="Google Shape;166;p43"/>
          <p:cNvSpPr/>
          <p:nvPr/>
        </p:nvSpPr>
        <p:spPr>
          <a:xfrm>
            <a:off x="5820300" y="2693375"/>
            <a:ext cx="753300" cy="728700"/>
          </a:xfrm>
          <a:prstGeom prst="roundRect">
            <a:avLst>
              <a:gd fmla="val 16667" name="adj"/>
            </a:avLst>
          </a:prstGeom>
          <a:solidFill>
            <a:srgbClr val="6FA8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LLM</a:t>
            </a:r>
            <a:endParaRPr sz="1600">
              <a:solidFill>
                <a:schemeClr val="lt1"/>
              </a:solidFill>
            </a:endParaRPr>
          </a:p>
        </p:txBody>
      </p:sp>
      <p:cxnSp>
        <p:nvCxnSpPr>
          <p:cNvPr id="167" name="Google Shape;167;p43"/>
          <p:cNvCxnSpPr/>
          <p:nvPr/>
        </p:nvCxnSpPr>
        <p:spPr>
          <a:xfrm>
            <a:off x="4212125" y="2988675"/>
            <a:ext cx="1276800" cy="0"/>
          </a:xfrm>
          <a:prstGeom prst="straightConnector1">
            <a:avLst/>
          </a:prstGeom>
          <a:noFill/>
          <a:ln cap="flat" cmpd="sng" w="38100">
            <a:solidFill>
              <a:schemeClr val="dk2"/>
            </a:solidFill>
            <a:prstDash val="solid"/>
            <a:round/>
            <a:headEnd len="med" w="med" type="none"/>
            <a:tailEnd len="med" w="med" type="triangle"/>
          </a:ln>
        </p:spPr>
      </p:cxnSp>
      <p:pic>
        <p:nvPicPr>
          <p:cNvPr id="168" name="Google Shape;168;p43"/>
          <p:cNvPicPr preferRelativeResize="0"/>
          <p:nvPr/>
        </p:nvPicPr>
        <p:blipFill>
          <a:blip r:embed="rId3">
            <a:alphaModFix/>
          </a:blip>
          <a:stretch>
            <a:fillRect/>
          </a:stretch>
        </p:blipFill>
        <p:spPr>
          <a:xfrm>
            <a:off x="3216800" y="3050337"/>
            <a:ext cx="783150" cy="777350"/>
          </a:xfrm>
          <a:prstGeom prst="rect">
            <a:avLst/>
          </a:prstGeom>
          <a:noFill/>
          <a:ln>
            <a:noFill/>
          </a:ln>
        </p:spPr>
      </p:pic>
      <p:sp>
        <p:nvSpPr>
          <p:cNvPr id="169" name="Google Shape;169;p43"/>
          <p:cNvSpPr/>
          <p:nvPr/>
        </p:nvSpPr>
        <p:spPr>
          <a:xfrm>
            <a:off x="2394688" y="2791775"/>
            <a:ext cx="554400" cy="554100"/>
          </a:xfrm>
          <a:prstGeom prst="roundRect">
            <a:avLst>
              <a:gd fmla="val 16667" name="adj"/>
            </a:avLst>
          </a:prstGeom>
          <a:solidFill>
            <a:srgbClr val="6FA8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L</a:t>
            </a:r>
            <a:r>
              <a:rPr lang="en" sz="1200">
                <a:solidFill>
                  <a:srgbClr val="FFFFFF"/>
                </a:solidFill>
              </a:rPr>
              <a:t>LM</a:t>
            </a:r>
            <a:endParaRPr sz="1200">
              <a:solidFill>
                <a:srgbClr val="FFFFFF"/>
              </a:solidFill>
            </a:endParaRPr>
          </a:p>
        </p:txBody>
      </p:sp>
      <p:sp>
        <p:nvSpPr>
          <p:cNvPr id="170" name="Google Shape;170;p43"/>
          <p:cNvSpPr/>
          <p:nvPr/>
        </p:nvSpPr>
        <p:spPr>
          <a:xfrm>
            <a:off x="3341500" y="2345225"/>
            <a:ext cx="554400" cy="554100"/>
          </a:xfrm>
          <a:prstGeom prst="roundRect">
            <a:avLst>
              <a:gd fmla="val 16667" name="adj"/>
            </a:avLst>
          </a:prstGeom>
          <a:solidFill>
            <a:srgbClr val="6FA8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LLM</a:t>
            </a:r>
            <a:endParaRPr sz="1200">
              <a:solidFill>
                <a:srgbClr val="FFFFFF"/>
              </a:solidFill>
            </a:endParaRPr>
          </a:p>
        </p:txBody>
      </p:sp>
      <p:pic>
        <p:nvPicPr>
          <p:cNvPr id="171" name="Google Shape;171;p43"/>
          <p:cNvPicPr preferRelativeResize="0"/>
          <p:nvPr/>
        </p:nvPicPr>
        <p:blipFill>
          <a:blip r:embed="rId4">
            <a:alphaModFix/>
          </a:blip>
          <a:stretch>
            <a:fillRect/>
          </a:stretch>
        </p:blipFill>
        <p:spPr>
          <a:xfrm rot="904927">
            <a:off x="6261077" y="2385072"/>
            <a:ext cx="483472" cy="483454"/>
          </a:xfrm>
          <a:prstGeom prst="rect">
            <a:avLst/>
          </a:prstGeom>
          <a:noFill/>
          <a:ln>
            <a:noFill/>
          </a:ln>
        </p:spPr>
      </p:pic>
      <p:sp>
        <p:nvSpPr>
          <p:cNvPr id="172" name="Google Shape;172;p43"/>
          <p:cNvSpPr/>
          <p:nvPr/>
        </p:nvSpPr>
        <p:spPr>
          <a:xfrm rot="-7733496">
            <a:off x="2982375" y="3278452"/>
            <a:ext cx="243211" cy="250473"/>
          </a:xfrm>
          <a:prstGeom prst="bentArrow">
            <a:avLst>
              <a:gd fmla="val 14367" name="adj1"/>
              <a:gd fmla="val 25000" name="adj2"/>
              <a:gd fmla="val 25000" name="adj3"/>
              <a:gd fmla="val 75000" name="adj4"/>
            </a:avLst>
          </a:prstGeom>
          <a:solidFill>
            <a:srgbClr val="6FA8D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43"/>
          <p:cNvSpPr/>
          <p:nvPr/>
        </p:nvSpPr>
        <p:spPr>
          <a:xfrm rot="3066504">
            <a:off x="3027456" y="3119473"/>
            <a:ext cx="243211" cy="250473"/>
          </a:xfrm>
          <a:prstGeom prst="bentArrow">
            <a:avLst>
              <a:gd fmla="val 14367" name="adj1"/>
              <a:gd fmla="val 25000" name="adj2"/>
              <a:gd fmla="val 25000" name="adj3"/>
              <a:gd fmla="val 75000" name="adj4"/>
            </a:avLst>
          </a:prstGeom>
          <a:solidFill>
            <a:srgbClr val="6FA8D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43"/>
          <p:cNvSpPr/>
          <p:nvPr/>
        </p:nvSpPr>
        <p:spPr>
          <a:xfrm rot="-9130137">
            <a:off x="3026623" y="2725483"/>
            <a:ext cx="242896" cy="250554"/>
          </a:xfrm>
          <a:prstGeom prst="bentArrow">
            <a:avLst>
              <a:gd fmla="val 14367" name="adj1"/>
              <a:gd fmla="val 25000" name="adj2"/>
              <a:gd fmla="val 25000" name="adj3"/>
              <a:gd fmla="val 75000" name="adj4"/>
            </a:avLst>
          </a:prstGeom>
          <a:solidFill>
            <a:srgbClr val="6FA8D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43"/>
          <p:cNvSpPr/>
          <p:nvPr/>
        </p:nvSpPr>
        <p:spPr>
          <a:xfrm rot="1669863">
            <a:off x="3005073" y="2561312"/>
            <a:ext cx="242896" cy="250554"/>
          </a:xfrm>
          <a:prstGeom prst="bentArrow">
            <a:avLst>
              <a:gd fmla="val 14367" name="adj1"/>
              <a:gd fmla="val 25000" name="adj2"/>
              <a:gd fmla="val 25000" name="adj3"/>
              <a:gd fmla="val 75000" name="adj4"/>
            </a:avLst>
          </a:prstGeom>
          <a:solidFill>
            <a:srgbClr val="6FA8D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2"/>
          <p:cNvSpPr/>
          <p:nvPr/>
        </p:nvSpPr>
        <p:spPr>
          <a:xfrm>
            <a:off x="2968875" y="863675"/>
            <a:ext cx="31230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p:txBody>
      </p:sp>
      <p:sp>
        <p:nvSpPr>
          <p:cNvPr id="283" name="Google Shape;283;p52"/>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In-Context Self-Improvement</a:t>
            </a:r>
            <a:endParaRPr b="0" i="0" sz="1400" u="none" cap="none" strike="noStrike">
              <a:solidFill>
                <a:srgbClr val="02236D"/>
              </a:solidFill>
              <a:latin typeface="Lora"/>
              <a:ea typeface="Lora"/>
              <a:cs typeface="Lora"/>
              <a:sym typeface="Lora"/>
            </a:endParaRPr>
          </a:p>
        </p:txBody>
      </p:sp>
      <p:sp>
        <p:nvSpPr>
          <p:cNvPr id="284" name="Google Shape;284;p52"/>
          <p:cNvSpPr txBox="1"/>
          <p:nvPr/>
        </p:nvSpPr>
        <p:spPr>
          <a:xfrm>
            <a:off x="1034300" y="863675"/>
            <a:ext cx="808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Input:</a:t>
            </a:r>
            <a:endParaRPr b="1" i="0" sz="1400" u="none" cap="none" strike="noStrike">
              <a:solidFill>
                <a:srgbClr val="3C78D8"/>
              </a:solidFill>
              <a:latin typeface="Lora"/>
              <a:ea typeface="Lora"/>
              <a:cs typeface="Lora"/>
              <a:sym typeface="Lora"/>
            </a:endParaRPr>
          </a:p>
        </p:txBody>
      </p:sp>
      <p:sp>
        <p:nvSpPr>
          <p:cNvPr id="285" name="Google Shape;285;p52"/>
          <p:cNvSpPr/>
          <p:nvPr/>
        </p:nvSpPr>
        <p:spPr>
          <a:xfrm>
            <a:off x="2969200" y="1968950"/>
            <a:ext cx="3069600" cy="720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Step 2: </a:t>
            </a:r>
            <a:r>
              <a:rPr b="0" i="0" lang="en" sz="1400" u="none" cap="none" strike="noStrike">
                <a:solidFill>
                  <a:schemeClr val="dk1"/>
                </a:solidFill>
                <a:highlight>
                  <a:srgbClr val="E6B8AF"/>
                </a:highlight>
                <a:latin typeface="Lora"/>
                <a:ea typeface="Lora"/>
                <a:cs typeface="Lora"/>
                <a:sym typeface="Lora"/>
              </a:rPr>
              <a:t>4 - 6 = -3</a:t>
            </a:r>
            <a:endParaRPr b="0" i="0" sz="1400" u="none" cap="none" strike="noStrike">
              <a:solidFill>
                <a:schemeClr val="dk1"/>
              </a:solidFill>
              <a:highlight>
                <a:srgbClr val="E6B8A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Ans: </a:t>
            </a:r>
            <a:r>
              <a:rPr b="0" i="0" lang="en" sz="1400" u="none" cap="none" strike="noStrike">
                <a:solidFill>
                  <a:schemeClr val="dk1"/>
                </a:solidFill>
                <a:highlight>
                  <a:srgbClr val="E6B8AF"/>
                </a:highlight>
                <a:latin typeface="Lora"/>
                <a:ea typeface="Lora"/>
                <a:cs typeface="Lora"/>
                <a:sym typeface="Lora"/>
              </a:rPr>
              <a:t>-3</a:t>
            </a:r>
            <a:endParaRPr b="0" i="0" sz="1400" u="none" cap="none" strike="noStrike">
              <a:solidFill>
                <a:schemeClr val="dk1"/>
              </a:solidFill>
              <a:highlight>
                <a:srgbClr val="E6B8AF"/>
              </a:highlight>
              <a:latin typeface="Lora"/>
              <a:ea typeface="Lora"/>
              <a:cs typeface="Lora"/>
              <a:sym typeface="Lora"/>
            </a:endParaRPr>
          </a:p>
        </p:txBody>
      </p:sp>
      <p:sp>
        <p:nvSpPr>
          <p:cNvPr id="286" name="Google Shape;286;p52"/>
          <p:cNvSpPr/>
          <p:nvPr/>
        </p:nvSpPr>
        <p:spPr>
          <a:xfrm>
            <a:off x="2969200" y="2881738"/>
            <a:ext cx="30696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step 2 the part “4-6=-3” is incorrect. This is because …</a:t>
            </a:r>
            <a:endParaRPr b="0" i="0" sz="1400" u="none" cap="none" strike="noStrike">
              <a:solidFill>
                <a:schemeClr val="dk1"/>
              </a:solidFill>
              <a:latin typeface="Lora"/>
              <a:ea typeface="Lora"/>
              <a:cs typeface="Lora"/>
              <a:sym typeface="Lora"/>
            </a:endParaRPr>
          </a:p>
        </p:txBody>
      </p:sp>
      <p:sp>
        <p:nvSpPr>
          <p:cNvPr id="287" name="Google Shape;287;p52"/>
          <p:cNvSpPr/>
          <p:nvPr/>
        </p:nvSpPr>
        <p:spPr>
          <a:xfrm>
            <a:off x="2969200" y="3741725"/>
            <a:ext cx="3069600" cy="8814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2: </a:t>
            </a:r>
            <a:r>
              <a:rPr b="0" i="0" lang="en" sz="1400" u="none" cap="none" strike="noStrike">
                <a:solidFill>
                  <a:srgbClr val="000000"/>
                </a:solidFill>
                <a:highlight>
                  <a:srgbClr val="6AA84F"/>
                </a:highlight>
                <a:latin typeface="Lora"/>
                <a:ea typeface="Lora"/>
                <a:cs typeface="Lora"/>
                <a:sym typeface="Lora"/>
              </a:rPr>
              <a:t>4 - 6 = -2</a:t>
            </a:r>
            <a:endParaRPr b="0" i="0" sz="1400" u="none" cap="none" strike="noStrike">
              <a:solidFill>
                <a:srgbClr val="000000"/>
              </a:solidFill>
              <a:highlight>
                <a:srgbClr val="6AA84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Ans: </a:t>
            </a:r>
            <a:r>
              <a:rPr b="0" i="0" lang="en" sz="1400" u="none" cap="none" strike="noStrike">
                <a:solidFill>
                  <a:srgbClr val="000000"/>
                </a:solidFill>
                <a:highlight>
                  <a:srgbClr val="6AA84F"/>
                </a:highlight>
                <a:latin typeface="Lora"/>
                <a:ea typeface="Lora"/>
                <a:cs typeface="Lora"/>
                <a:sym typeface="Lora"/>
              </a:rPr>
              <a:t>-2</a:t>
            </a:r>
            <a:endParaRPr b="0" i="0" sz="1400" u="none" cap="none" strike="noStrike">
              <a:solidFill>
                <a:srgbClr val="000000"/>
              </a:solidFill>
              <a:highlight>
                <a:srgbClr val="6AA84F"/>
              </a:highlight>
              <a:latin typeface="Lora"/>
              <a:ea typeface="Lora"/>
              <a:cs typeface="Lora"/>
              <a:sym typeface="Lora"/>
            </a:endParaRPr>
          </a:p>
        </p:txBody>
      </p:sp>
      <p:sp>
        <p:nvSpPr>
          <p:cNvPr id="288" name="Google Shape;288;p52"/>
          <p:cNvSpPr txBox="1"/>
          <p:nvPr/>
        </p:nvSpPr>
        <p:spPr>
          <a:xfrm>
            <a:off x="69400" y="4775925"/>
            <a:ext cx="51666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8A9096"/>
                </a:solidFill>
                <a:highlight>
                  <a:srgbClr val="FFFFFF"/>
                </a:highlight>
                <a:latin typeface="Arial"/>
                <a:ea typeface="Arial"/>
                <a:cs typeface="Arial"/>
                <a:sym typeface="Arial"/>
              </a:rPr>
              <a:t>Madaan, A. </a:t>
            </a:r>
            <a:r>
              <a:rPr b="0" i="1" lang="en" sz="1100" u="none" cap="none" strike="noStrike">
                <a:solidFill>
                  <a:srgbClr val="8A9096"/>
                </a:solidFill>
                <a:highlight>
                  <a:srgbClr val="FFFFFF"/>
                </a:highlight>
                <a:latin typeface="Arial"/>
                <a:ea typeface="Arial"/>
                <a:cs typeface="Arial"/>
                <a:sym typeface="Arial"/>
              </a:rPr>
              <a:t>et al.</a:t>
            </a:r>
            <a:r>
              <a:rPr b="0" i="0" lang="en" sz="1100" u="none" cap="none" strike="noStrike">
                <a:solidFill>
                  <a:srgbClr val="8A9096"/>
                </a:solidFill>
                <a:highlight>
                  <a:srgbClr val="FFFFFF"/>
                </a:highlight>
                <a:latin typeface="Arial"/>
                <a:ea typeface="Arial"/>
                <a:cs typeface="Arial"/>
                <a:sym typeface="Arial"/>
              </a:rPr>
              <a:t> (2023) ‘Self-Refine: Iterative Refinement with Self-Feedback’</a:t>
            </a:r>
            <a:endParaRPr b="0" i="0" sz="1800" u="none" cap="none" strike="noStrike">
              <a:solidFill>
                <a:schemeClr val="dk2"/>
              </a:solidFill>
              <a:latin typeface="Lora"/>
              <a:ea typeface="Lora"/>
              <a:cs typeface="Lora"/>
              <a:sym typeface="Lora"/>
            </a:endParaRPr>
          </a:p>
        </p:txBody>
      </p:sp>
      <p:cxnSp>
        <p:nvCxnSpPr>
          <p:cNvPr id="289" name="Google Shape;289;p52"/>
          <p:cNvCxnSpPr/>
          <p:nvPr/>
        </p:nvCxnSpPr>
        <p:spPr>
          <a:xfrm>
            <a:off x="4502800" y="1408363"/>
            <a:ext cx="2400" cy="457200"/>
          </a:xfrm>
          <a:prstGeom prst="straightConnector1">
            <a:avLst/>
          </a:prstGeom>
          <a:noFill/>
          <a:ln cap="flat" cmpd="sng" w="28575">
            <a:solidFill>
              <a:schemeClr val="dk2"/>
            </a:solidFill>
            <a:prstDash val="solid"/>
            <a:round/>
            <a:headEnd len="sm" w="sm" type="none"/>
            <a:tailEnd len="med" w="med" type="triangle"/>
          </a:ln>
        </p:spPr>
      </p:cxnSp>
      <p:pic>
        <p:nvPicPr>
          <p:cNvPr id="290" name="Google Shape;290;p52"/>
          <p:cNvPicPr preferRelativeResize="0"/>
          <p:nvPr/>
        </p:nvPicPr>
        <p:blipFill rotWithShape="1">
          <a:blip r:embed="rId3">
            <a:alphaModFix/>
          </a:blip>
          <a:srcRect b="0" l="0" r="0" t="0"/>
          <a:stretch/>
        </p:blipFill>
        <p:spPr>
          <a:xfrm>
            <a:off x="2456645" y="1968950"/>
            <a:ext cx="392100" cy="392116"/>
          </a:xfrm>
          <a:prstGeom prst="rect">
            <a:avLst/>
          </a:prstGeom>
          <a:noFill/>
          <a:ln>
            <a:noFill/>
          </a:ln>
        </p:spPr>
      </p:pic>
      <p:pic>
        <p:nvPicPr>
          <p:cNvPr id="291" name="Google Shape;291;p52"/>
          <p:cNvPicPr preferRelativeResize="0"/>
          <p:nvPr/>
        </p:nvPicPr>
        <p:blipFill rotWithShape="1">
          <a:blip r:embed="rId3">
            <a:alphaModFix/>
          </a:blip>
          <a:srcRect b="0" l="0" r="0" t="0"/>
          <a:stretch/>
        </p:blipFill>
        <p:spPr>
          <a:xfrm>
            <a:off x="2443745" y="2976675"/>
            <a:ext cx="392100" cy="392116"/>
          </a:xfrm>
          <a:prstGeom prst="rect">
            <a:avLst/>
          </a:prstGeom>
          <a:noFill/>
          <a:ln>
            <a:noFill/>
          </a:ln>
        </p:spPr>
      </p:pic>
      <p:pic>
        <p:nvPicPr>
          <p:cNvPr id="292" name="Google Shape;292;p52"/>
          <p:cNvPicPr preferRelativeResize="0"/>
          <p:nvPr/>
        </p:nvPicPr>
        <p:blipFill rotWithShape="1">
          <a:blip r:embed="rId3">
            <a:alphaModFix/>
          </a:blip>
          <a:srcRect b="0" l="0" r="0" t="0"/>
          <a:stretch/>
        </p:blipFill>
        <p:spPr>
          <a:xfrm>
            <a:off x="2456645" y="4030200"/>
            <a:ext cx="392100" cy="392116"/>
          </a:xfrm>
          <a:prstGeom prst="rect">
            <a:avLst/>
          </a:prstGeom>
          <a:noFill/>
          <a:ln>
            <a:noFill/>
          </a:ln>
        </p:spPr>
      </p:pic>
      <p:pic>
        <p:nvPicPr>
          <p:cNvPr id="293" name="Google Shape;293;p52"/>
          <p:cNvPicPr preferRelativeResize="0"/>
          <p:nvPr/>
        </p:nvPicPr>
        <p:blipFill rotWithShape="1">
          <a:blip r:embed="rId4">
            <a:alphaModFix/>
          </a:blip>
          <a:srcRect b="0" l="0" r="0" t="0"/>
          <a:stretch/>
        </p:blipFill>
        <p:spPr>
          <a:xfrm>
            <a:off x="5680525" y="3220475"/>
            <a:ext cx="358275" cy="358275"/>
          </a:xfrm>
          <a:prstGeom prst="rect">
            <a:avLst/>
          </a:prstGeom>
          <a:noFill/>
          <a:ln>
            <a:noFill/>
          </a:ln>
        </p:spPr>
      </p:pic>
      <p:pic>
        <p:nvPicPr>
          <p:cNvPr id="294" name="Google Shape;294;p52"/>
          <p:cNvPicPr preferRelativeResize="0"/>
          <p:nvPr/>
        </p:nvPicPr>
        <p:blipFill rotWithShape="1">
          <a:blip r:embed="rId5">
            <a:alphaModFix/>
          </a:blip>
          <a:srcRect b="0" l="0" r="0" t="0"/>
          <a:stretch/>
        </p:blipFill>
        <p:spPr>
          <a:xfrm>
            <a:off x="5699775" y="4321850"/>
            <a:ext cx="392100" cy="392100"/>
          </a:xfrm>
          <a:prstGeom prst="rect">
            <a:avLst/>
          </a:prstGeom>
          <a:noFill/>
          <a:ln>
            <a:noFill/>
          </a:ln>
        </p:spPr>
      </p:pic>
      <p:sp>
        <p:nvSpPr>
          <p:cNvPr id="295" name="Google Shape;295;p52"/>
          <p:cNvSpPr txBox="1"/>
          <p:nvPr/>
        </p:nvSpPr>
        <p:spPr>
          <a:xfrm>
            <a:off x="1117350" y="2387063"/>
            <a:ext cx="1103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feedback </a:t>
            </a:r>
            <a:endParaRPr b="0" i="0" sz="1400" u="none" cap="none" strike="noStrike">
              <a:solidFill>
                <a:srgbClr val="000000"/>
              </a:solidFill>
              <a:latin typeface="Arial"/>
              <a:ea typeface="Arial"/>
              <a:cs typeface="Arial"/>
              <a:sym typeface="Arial"/>
            </a:endParaRPr>
          </a:p>
        </p:txBody>
      </p:sp>
      <p:sp>
        <p:nvSpPr>
          <p:cNvPr id="296" name="Google Shape;296;p52"/>
          <p:cNvSpPr txBox="1"/>
          <p:nvPr/>
        </p:nvSpPr>
        <p:spPr>
          <a:xfrm>
            <a:off x="1117350" y="3518925"/>
            <a:ext cx="818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update </a:t>
            </a:r>
            <a:endParaRPr b="0" i="0" sz="1400" u="none" cap="none" strike="noStrike">
              <a:solidFill>
                <a:srgbClr val="000000"/>
              </a:solidFill>
              <a:latin typeface="Arial"/>
              <a:ea typeface="Arial"/>
              <a:cs typeface="Arial"/>
              <a:sym typeface="Arial"/>
            </a:endParaRPr>
          </a:p>
        </p:txBody>
      </p:sp>
      <p:sp>
        <p:nvSpPr>
          <p:cNvPr id="297" name="Google Shape;297;p52"/>
          <p:cNvSpPr txBox="1"/>
          <p:nvPr/>
        </p:nvSpPr>
        <p:spPr>
          <a:xfrm>
            <a:off x="2089850" y="1340425"/>
            <a:ext cx="28461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ora"/>
                <a:ea typeface="Lora"/>
                <a:cs typeface="Lora"/>
                <a:sym typeface="Lora"/>
              </a:rPr>
              <a:t>Self-Improvement Prompting</a:t>
            </a:r>
            <a:endParaRPr b="0" i="0" sz="12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Lora"/>
                <a:ea typeface="Lora"/>
                <a:cs typeface="Lora"/>
                <a:sym typeface="Lora"/>
              </a:rPr>
              <a:t>(Madaan, et al, 2023)</a:t>
            </a:r>
            <a:endParaRPr b="0" i="0" sz="1000" u="none" cap="none" strike="noStrike">
              <a:solidFill>
                <a:schemeClr val="dk1"/>
              </a:solidFill>
              <a:latin typeface="Lora"/>
              <a:ea typeface="Lora"/>
              <a:cs typeface="Lora"/>
              <a:sym typeface="Lora"/>
            </a:endParaRPr>
          </a:p>
        </p:txBody>
      </p:sp>
      <p:sp>
        <p:nvSpPr>
          <p:cNvPr id="298" name="Google Shape;298;p52"/>
          <p:cNvSpPr/>
          <p:nvPr/>
        </p:nvSpPr>
        <p:spPr>
          <a:xfrm>
            <a:off x="2398775" y="2391825"/>
            <a:ext cx="392100" cy="554100"/>
          </a:xfrm>
          <a:prstGeom prst="curvedRightArrow">
            <a:avLst>
              <a:gd fmla="val 25000" name="adj1"/>
              <a:gd fmla="val 50000" name="adj2"/>
              <a:gd fmla="val 25000" name="adj3"/>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299" name="Google Shape;299;p52"/>
          <p:cNvSpPr/>
          <p:nvPr/>
        </p:nvSpPr>
        <p:spPr>
          <a:xfrm>
            <a:off x="2398775" y="3422450"/>
            <a:ext cx="392100" cy="554100"/>
          </a:xfrm>
          <a:prstGeom prst="curvedRightArrow">
            <a:avLst>
              <a:gd fmla="val 25000" name="adj1"/>
              <a:gd fmla="val 50000" name="adj2"/>
              <a:gd fmla="val 25000" name="adj3"/>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300" name="Google Shape;300;p52"/>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4</a:t>
            </a:r>
            <a:endParaRPr b="0" i="0" sz="1200" u="none" cap="none" strike="noStrike">
              <a:solidFill>
                <a:schemeClr val="dk2"/>
              </a:solidFill>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3"/>
          <p:cNvSpPr/>
          <p:nvPr/>
        </p:nvSpPr>
        <p:spPr>
          <a:xfrm>
            <a:off x="2968875" y="863675"/>
            <a:ext cx="31230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p:txBody>
      </p:sp>
      <p:sp>
        <p:nvSpPr>
          <p:cNvPr id="307" name="Google Shape;307;p53"/>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In-Context Self-Improvement</a:t>
            </a:r>
            <a:endParaRPr b="0" i="0" sz="1400" u="none" cap="none" strike="noStrike">
              <a:solidFill>
                <a:srgbClr val="02236D"/>
              </a:solidFill>
              <a:latin typeface="Lora"/>
              <a:ea typeface="Lora"/>
              <a:cs typeface="Lora"/>
              <a:sym typeface="Lora"/>
            </a:endParaRPr>
          </a:p>
        </p:txBody>
      </p:sp>
      <p:sp>
        <p:nvSpPr>
          <p:cNvPr id="308" name="Google Shape;308;p53"/>
          <p:cNvSpPr txBox="1"/>
          <p:nvPr/>
        </p:nvSpPr>
        <p:spPr>
          <a:xfrm>
            <a:off x="1034300" y="863675"/>
            <a:ext cx="808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Input:</a:t>
            </a:r>
            <a:endParaRPr b="1" i="0" sz="1400" u="none" cap="none" strike="noStrike">
              <a:solidFill>
                <a:srgbClr val="3C78D8"/>
              </a:solidFill>
              <a:latin typeface="Lora"/>
              <a:ea typeface="Lora"/>
              <a:cs typeface="Lora"/>
              <a:sym typeface="Lora"/>
            </a:endParaRPr>
          </a:p>
        </p:txBody>
      </p:sp>
      <p:sp>
        <p:nvSpPr>
          <p:cNvPr id="309" name="Google Shape;309;p53"/>
          <p:cNvSpPr/>
          <p:nvPr/>
        </p:nvSpPr>
        <p:spPr>
          <a:xfrm>
            <a:off x="2969200" y="1968950"/>
            <a:ext cx="3069600" cy="720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Step 2: </a:t>
            </a:r>
            <a:r>
              <a:rPr b="0" i="0" lang="en" sz="1400" u="none" cap="none" strike="noStrike">
                <a:solidFill>
                  <a:schemeClr val="dk1"/>
                </a:solidFill>
                <a:highlight>
                  <a:srgbClr val="E6B8AF"/>
                </a:highlight>
                <a:latin typeface="Lora"/>
                <a:ea typeface="Lora"/>
                <a:cs typeface="Lora"/>
                <a:sym typeface="Lora"/>
              </a:rPr>
              <a:t>4 - 6 = -3</a:t>
            </a:r>
            <a:endParaRPr b="0" i="0" sz="1400" u="none" cap="none" strike="noStrike">
              <a:solidFill>
                <a:schemeClr val="dk1"/>
              </a:solidFill>
              <a:highlight>
                <a:srgbClr val="E6B8A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Ans: </a:t>
            </a:r>
            <a:r>
              <a:rPr b="0" i="0" lang="en" sz="1400" u="none" cap="none" strike="noStrike">
                <a:solidFill>
                  <a:schemeClr val="dk1"/>
                </a:solidFill>
                <a:highlight>
                  <a:srgbClr val="E6B8AF"/>
                </a:highlight>
                <a:latin typeface="Lora"/>
                <a:ea typeface="Lora"/>
                <a:cs typeface="Lora"/>
                <a:sym typeface="Lora"/>
              </a:rPr>
              <a:t>-3</a:t>
            </a:r>
            <a:endParaRPr b="0" i="0" sz="1400" u="none" cap="none" strike="noStrike">
              <a:solidFill>
                <a:schemeClr val="dk1"/>
              </a:solidFill>
              <a:highlight>
                <a:srgbClr val="E6B8AF"/>
              </a:highlight>
              <a:latin typeface="Lora"/>
              <a:ea typeface="Lora"/>
              <a:cs typeface="Lora"/>
              <a:sym typeface="Lora"/>
            </a:endParaRPr>
          </a:p>
        </p:txBody>
      </p:sp>
      <p:sp>
        <p:nvSpPr>
          <p:cNvPr id="310" name="Google Shape;310;p53"/>
          <p:cNvSpPr txBox="1"/>
          <p:nvPr/>
        </p:nvSpPr>
        <p:spPr>
          <a:xfrm>
            <a:off x="1117350" y="2387063"/>
            <a:ext cx="1103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feedback </a:t>
            </a:r>
            <a:endParaRPr b="0" i="0" sz="1400" u="none" cap="none" strike="noStrike">
              <a:solidFill>
                <a:srgbClr val="000000"/>
              </a:solidFill>
              <a:latin typeface="Arial"/>
              <a:ea typeface="Arial"/>
              <a:cs typeface="Arial"/>
              <a:sym typeface="Arial"/>
            </a:endParaRPr>
          </a:p>
        </p:txBody>
      </p:sp>
      <p:sp>
        <p:nvSpPr>
          <p:cNvPr id="311" name="Google Shape;311;p53"/>
          <p:cNvSpPr txBox="1"/>
          <p:nvPr/>
        </p:nvSpPr>
        <p:spPr>
          <a:xfrm>
            <a:off x="1117350" y="3518925"/>
            <a:ext cx="818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update </a:t>
            </a:r>
            <a:endParaRPr b="0" i="0" sz="1400" u="none" cap="none" strike="noStrike">
              <a:solidFill>
                <a:srgbClr val="000000"/>
              </a:solidFill>
              <a:latin typeface="Arial"/>
              <a:ea typeface="Arial"/>
              <a:cs typeface="Arial"/>
              <a:sym typeface="Arial"/>
            </a:endParaRPr>
          </a:p>
        </p:txBody>
      </p:sp>
      <p:sp>
        <p:nvSpPr>
          <p:cNvPr id="312" name="Google Shape;312;p53"/>
          <p:cNvSpPr txBox="1"/>
          <p:nvPr/>
        </p:nvSpPr>
        <p:spPr>
          <a:xfrm>
            <a:off x="2089850" y="1340425"/>
            <a:ext cx="28461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ora"/>
                <a:ea typeface="Lora"/>
                <a:cs typeface="Lora"/>
                <a:sym typeface="Lora"/>
              </a:rPr>
              <a:t>Self-Improvement Prompting</a:t>
            </a:r>
            <a:endParaRPr b="0" i="0" sz="12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Lora"/>
                <a:ea typeface="Lora"/>
                <a:cs typeface="Lora"/>
                <a:sym typeface="Lora"/>
              </a:rPr>
              <a:t>(Madaan, et al, 2023)</a:t>
            </a:r>
            <a:endParaRPr b="0" i="0" sz="1000" u="none" cap="none" strike="noStrike">
              <a:solidFill>
                <a:schemeClr val="dk1"/>
              </a:solidFill>
              <a:latin typeface="Lora"/>
              <a:ea typeface="Lora"/>
              <a:cs typeface="Lora"/>
              <a:sym typeface="Lora"/>
            </a:endParaRPr>
          </a:p>
        </p:txBody>
      </p:sp>
      <p:sp>
        <p:nvSpPr>
          <p:cNvPr id="313" name="Google Shape;313;p53"/>
          <p:cNvSpPr txBox="1"/>
          <p:nvPr/>
        </p:nvSpPr>
        <p:spPr>
          <a:xfrm>
            <a:off x="69400" y="4775925"/>
            <a:ext cx="51666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8A9096"/>
                </a:solidFill>
                <a:highlight>
                  <a:srgbClr val="FFFFFF"/>
                </a:highlight>
                <a:latin typeface="Arial"/>
                <a:ea typeface="Arial"/>
                <a:cs typeface="Arial"/>
                <a:sym typeface="Arial"/>
              </a:rPr>
              <a:t>Madaan, A. </a:t>
            </a:r>
            <a:r>
              <a:rPr b="0" i="1" lang="en" sz="1100" u="none" cap="none" strike="noStrike">
                <a:solidFill>
                  <a:srgbClr val="8A9096"/>
                </a:solidFill>
                <a:highlight>
                  <a:srgbClr val="FFFFFF"/>
                </a:highlight>
                <a:latin typeface="Arial"/>
                <a:ea typeface="Arial"/>
                <a:cs typeface="Arial"/>
                <a:sym typeface="Arial"/>
              </a:rPr>
              <a:t>et al.</a:t>
            </a:r>
            <a:r>
              <a:rPr b="0" i="0" lang="en" sz="1100" u="none" cap="none" strike="noStrike">
                <a:solidFill>
                  <a:srgbClr val="8A9096"/>
                </a:solidFill>
                <a:highlight>
                  <a:srgbClr val="FFFFFF"/>
                </a:highlight>
                <a:latin typeface="Arial"/>
                <a:ea typeface="Arial"/>
                <a:cs typeface="Arial"/>
                <a:sym typeface="Arial"/>
              </a:rPr>
              <a:t> (2023) ‘Self-Refine: Iterative Refinement with Self-Feedback’</a:t>
            </a:r>
            <a:endParaRPr b="0" i="0" sz="1800" u="none" cap="none" strike="noStrike">
              <a:solidFill>
                <a:schemeClr val="dk2"/>
              </a:solidFill>
              <a:latin typeface="Lora"/>
              <a:ea typeface="Lora"/>
              <a:cs typeface="Lora"/>
              <a:sym typeface="Lora"/>
            </a:endParaRPr>
          </a:p>
        </p:txBody>
      </p:sp>
      <p:cxnSp>
        <p:nvCxnSpPr>
          <p:cNvPr id="314" name="Google Shape;314;p53"/>
          <p:cNvCxnSpPr/>
          <p:nvPr/>
        </p:nvCxnSpPr>
        <p:spPr>
          <a:xfrm>
            <a:off x="4502800" y="1408363"/>
            <a:ext cx="2400" cy="457200"/>
          </a:xfrm>
          <a:prstGeom prst="straightConnector1">
            <a:avLst/>
          </a:prstGeom>
          <a:noFill/>
          <a:ln cap="flat" cmpd="sng" w="28575">
            <a:solidFill>
              <a:schemeClr val="dk2"/>
            </a:solidFill>
            <a:prstDash val="solid"/>
            <a:round/>
            <a:headEnd len="sm" w="sm" type="none"/>
            <a:tailEnd len="med" w="med" type="triangle"/>
          </a:ln>
        </p:spPr>
      </p:cxnSp>
      <p:pic>
        <p:nvPicPr>
          <p:cNvPr id="315" name="Google Shape;315;p53"/>
          <p:cNvPicPr preferRelativeResize="0"/>
          <p:nvPr/>
        </p:nvPicPr>
        <p:blipFill rotWithShape="1">
          <a:blip r:embed="rId3">
            <a:alphaModFix/>
          </a:blip>
          <a:srcRect b="0" l="0" r="0" t="0"/>
          <a:stretch/>
        </p:blipFill>
        <p:spPr>
          <a:xfrm>
            <a:off x="2456645" y="1968950"/>
            <a:ext cx="392100" cy="392116"/>
          </a:xfrm>
          <a:prstGeom prst="rect">
            <a:avLst/>
          </a:prstGeom>
          <a:noFill/>
          <a:ln>
            <a:noFill/>
          </a:ln>
        </p:spPr>
      </p:pic>
      <p:pic>
        <p:nvPicPr>
          <p:cNvPr id="316" name="Google Shape;316;p53"/>
          <p:cNvPicPr preferRelativeResize="0"/>
          <p:nvPr/>
        </p:nvPicPr>
        <p:blipFill rotWithShape="1">
          <a:blip r:embed="rId3">
            <a:alphaModFix/>
          </a:blip>
          <a:srcRect b="0" l="0" r="0" t="0"/>
          <a:stretch/>
        </p:blipFill>
        <p:spPr>
          <a:xfrm>
            <a:off x="2443745" y="2976675"/>
            <a:ext cx="392100" cy="392116"/>
          </a:xfrm>
          <a:prstGeom prst="rect">
            <a:avLst/>
          </a:prstGeom>
          <a:noFill/>
          <a:ln>
            <a:noFill/>
          </a:ln>
        </p:spPr>
      </p:pic>
      <p:pic>
        <p:nvPicPr>
          <p:cNvPr id="317" name="Google Shape;317;p53"/>
          <p:cNvPicPr preferRelativeResize="0"/>
          <p:nvPr/>
        </p:nvPicPr>
        <p:blipFill rotWithShape="1">
          <a:blip r:embed="rId3">
            <a:alphaModFix/>
          </a:blip>
          <a:srcRect b="0" l="0" r="0" t="0"/>
          <a:stretch/>
        </p:blipFill>
        <p:spPr>
          <a:xfrm>
            <a:off x="2456645" y="4030200"/>
            <a:ext cx="392100" cy="392116"/>
          </a:xfrm>
          <a:prstGeom prst="rect">
            <a:avLst/>
          </a:prstGeom>
          <a:noFill/>
          <a:ln>
            <a:noFill/>
          </a:ln>
        </p:spPr>
      </p:pic>
      <p:sp>
        <p:nvSpPr>
          <p:cNvPr id="318" name="Google Shape;318;p53"/>
          <p:cNvSpPr txBox="1"/>
          <p:nvPr/>
        </p:nvSpPr>
        <p:spPr>
          <a:xfrm>
            <a:off x="6654175" y="3317838"/>
            <a:ext cx="1103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feedback </a:t>
            </a:r>
            <a:endParaRPr b="0" i="0" sz="1400" u="none" cap="none" strike="noStrike">
              <a:solidFill>
                <a:srgbClr val="000000"/>
              </a:solidFill>
              <a:latin typeface="Arial"/>
              <a:ea typeface="Arial"/>
              <a:cs typeface="Arial"/>
              <a:sym typeface="Arial"/>
            </a:endParaRPr>
          </a:p>
        </p:txBody>
      </p:sp>
      <p:sp>
        <p:nvSpPr>
          <p:cNvPr id="319" name="Google Shape;319;p53"/>
          <p:cNvSpPr/>
          <p:nvPr/>
        </p:nvSpPr>
        <p:spPr>
          <a:xfrm>
            <a:off x="2969200" y="2881738"/>
            <a:ext cx="30696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step 2 the part “4-6=-3” is incorrect. This is because …</a:t>
            </a:r>
            <a:endParaRPr b="0" i="0" sz="1400" u="none" cap="none" strike="noStrike">
              <a:solidFill>
                <a:schemeClr val="dk1"/>
              </a:solidFill>
              <a:latin typeface="Lora"/>
              <a:ea typeface="Lora"/>
              <a:cs typeface="Lora"/>
              <a:sym typeface="Lora"/>
            </a:endParaRPr>
          </a:p>
        </p:txBody>
      </p:sp>
      <p:sp>
        <p:nvSpPr>
          <p:cNvPr id="320" name="Google Shape;320;p53"/>
          <p:cNvSpPr/>
          <p:nvPr/>
        </p:nvSpPr>
        <p:spPr>
          <a:xfrm>
            <a:off x="2969200" y="3741725"/>
            <a:ext cx="3069600" cy="8814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2: </a:t>
            </a:r>
            <a:r>
              <a:rPr b="0" i="0" lang="en" sz="1400" u="none" cap="none" strike="noStrike">
                <a:solidFill>
                  <a:srgbClr val="000000"/>
                </a:solidFill>
                <a:highlight>
                  <a:srgbClr val="6AA84F"/>
                </a:highlight>
                <a:latin typeface="Lora"/>
                <a:ea typeface="Lora"/>
                <a:cs typeface="Lora"/>
                <a:sym typeface="Lora"/>
              </a:rPr>
              <a:t>4 - 6 = -2</a:t>
            </a:r>
            <a:endParaRPr b="0" i="0" sz="1400" u="none" cap="none" strike="noStrike">
              <a:solidFill>
                <a:srgbClr val="000000"/>
              </a:solidFill>
              <a:highlight>
                <a:srgbClr val="6AA84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Ans: </a:t>
            </a:r>
            <a:r>
              <a:rPr b="0" i="0" lang="en" sz="1400" u="none" cap="none" strike="noStrike">
                <a:solidFill>
                  <a:srgbClr val="000000"/>
                </a:solidFill>
                <a:highlight>
                  <a:srgbClr val="6AA84F"/>
                </a:highlight>
                <a:latin typeface="Lora"/>
                <a:ea typeface="Lora"/>
                <a:cs typeface="Lora"/>
                <a:sym typeface="Lora"/>
              </a:rPr>
              <a:t>-2</a:t>
            </a:r>
            <a:endParaRPr b="0" i="0" sz="1400" u="none" cap="none" strike="noStrike">
              <a:solidFill>
                <a:srgbClr val="000000"/>
              </a:solidFill>
              <a:highlight>
                <a:srgbClr val="6AA84F"/>
              </a:highlight>
              <a:latin typeface="Lora"/>
              <a:ea typeface="Lora"/>
              <a:cs typeface="Lora"/>
              <a:sym typeface="Lora"/>
            </a:endParaRPr>
          </a:p>
        </p:txBody>
      </p:sp>
      <p:pic>
        <p:nvPicPr>
          <p:cNvPr id="321" name="Google Shape;321;p53"/>
          <p:cNvPicPr preferRelativeResize="0"/>
          <p:nvPr/>
        </p:nvPicPr>
        <p:blipFill rotWithShape="1">
          <a:blip r:embed="rId4">
            <a:alphaModFix/>
          </a:blip>
          <a:srcRect b="0" l="0" r="0" t="0"/>
          <a:stretch/>
        </p:blipFill>
        <p:spPr>
          <a:xfrm>
            <a:off x="5680525" y="3220475"/>
            <a:ext cx="358275" cy="358275"/>
          </a:xfrm>
          <a:prstGeom prst="rect">
            <a:avLst/>
          </a:prstGeom>
          <a:noFill/>
          <a:ln>
            <a:noFill/>
          </a:ln>
        </p:spPr>
      </p:pic>
      <p:pic>
        <p:nvPicPr>
          <p:cNvPr id="322" name="Google Shape;322;p53"/>
          <p:cNvPicPr preferRelativeResize="0"/>
          <p:nvPr/>
        </p:nvPicPr>
        <p:blipFill rotWithShape="1">
          <a:blip r:embed="rId5">
            <a:alphaModFix/>
          </a:blip>
          <a:srcRect b="0" l="0" r="0" t="0"/>
          <a:stretch/>
        </p:blipFill>
        <p:spPr>
          <a:xfrm>
            <a:off x="5699775" y="4321850"/>
            <a:ext cx="392100" cy="392100"/>
          </a:xfrm>
          <a:prstGeom prst="rect">
            <a:avLst/>
          </a:prstGeom>
          <a:noFill/>
          <a:ln>
            <a:noFill/>
          </a:ln>
        </p:spPr>
      </p:pic>
      <p:sp>
        <p:nvSpPr>
          <p:cNvPr id="323" name="Google Shape;323;p53"/>
          <p:cNvSpPr/>
          <p:nvPr/>
        </p:nvSpPr>
        <p:spPr>
          <a:xfrm>
            <a:off x="2398775" y="2391825"/>
            <a:ext cx="392100" cy="554100"/>
          </a:xfrm>
          <a:prstGeom prst="curvedRightArrow">
            <a:avLst>
              <a:gd fmla="val 25000" name="adj1"/>
              <a:gd fmla="val 50000" name="adj2"/>
              <a:gd fmla="val 25000" name="adj3"/>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324" name="Google Shape;324;p53"/>
          <p:cNvSpPr/>
          <p:nvPr/>
        </p:nvSpPr>
        <p:spPr>
          <a:xfrm rot="10800000">
            <a:off x="6150425" y="3549663"/>
            <a:ext cx="392100" cy="554100"/>
          </a:xfrm>
          <a:prstGeom prst="curvedRightArrow">
            <a:avLst>
              <a:gd fmla="val 25000" name="adj1"/>
              <a:gd fmla="val 50000" name="adj2"/>
              <a:gd fmla="val 25000" name="adj3"/>
            </a:avLst>
          </a:prstGeom>
          <a:solidFill>
            <a:srgbClr val="B6D7A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325" name="Google Shape;325;p53"/>
          <p:cNvSpPr/>
          <p:nvPr/>
        </p:nvSpPr>
        <p:spPr>
          <a:xfrm>
            <a:off x="2398775" y="3422450"/>
            <a:ext cx="392100" cy="554100"/>
          </a:xfrm>
          <a:prstGeom prst="curvedRightArrow">
            <a:avLst>
              <a:gd fmla="val 25000" name="adj1"/>
              <a:gd fmla="val 50000" name="adj2"/>
              <a:gd fmla="val 25000" name="adj3"/>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326" name="Google Shape;326;p53"/>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5</a:t>
            </a:r>
            <a:endParaRPr b="0" i="0" sz="1200" u="none" cap="none" strike="noStrike">
              <a:solidFill>
                <a:schemeClr val="dk2"/>
              </a:solidFill>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In-Context Self-Improvement</a:t>
            </a:r>
            <a:endParaRPr b="0" i="0" sz="1400" u="none" cap="none" strike="noStrike">
              <a:solidFill>
                <a:srgbClr val="02236D"/>
              </a:solidFill>
              <a:latin typeface="Lora"/>
              <a:ea typeface="Lora"/>
              <a:cs typeface="Lora"/>
              <a:sym typeface="Lora"/>
            </a:endParaRPr>
          </a:p>
        </p:txBody>
      </p:sp>
      <p:sp>
        <p:nvSpPr>
          <p:cNvPr id="333" name="Google Shape;333;p54"/>
          <p:cNvSpPr txBox="1"/>
          <p:nvPr/>
        </p:nvSpPr>
        <p:spPr>
          <a:xfrm>
            <a:off x="4638200" y="1497125"/>
            <a:ext cx="432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ora"/>
                <a:ea typeface="Lora"/>
                <a:cs typeface="Lora"/>
                <a:sym typeface="Lora"/>
              </a:rPr>
              <a:t>Problem 1: </a:t>
            </a:r>
            <a:r>
              <a:rPr b="1" i="0" lang="en" sz="1200" u="none" cap="none" strike="noStrike">
                <a:solidFill>
                  <a:srgbClr val="4285F4"/>
                </a:solidFill>
                <a:latin typeface="Lora"/>
                <a:ea typeface="Lora"/>
                <a:cs typeface="Lora"/>
                <a:sym typeface="Lora"/>
              </a:rPr>
              <a:t>small LM</a:t>
            </a:r>
            <a:r>
              <a:rPr b="0" i="0" lang="en" sz="1200" u="none" cap="none" strike="noStrike">
                <a:solidFill>
                  <a:srgbClr val="4285F4"/>
                </a:solidFill>
                <a:latin typeface="Lora"/>
                <a:ea typeface="Lora"/>
                <a:cs typeface="Lora"/>
                <a:sym typeface="Lora"/>
              </a:rPr>
              <a:t> </a:t>
            </a:r>
            <a:r>
              <a:rPr b="1" i="0" lang="en" sz="1200" u="none" cap="none" strike="noStrike">
                <a:solidFill>
                  <a:srgbClr val="4285F4"/>
                </a:solidFill>
                <a:latin typeface="Lora"/>
                <a:ea typeface="Lora"/>
                <a:cs typeface="Lora"/>
                <a:sym typeface="Lora"/>
              </a:rPr>
              <a:t>cannot</a:t>
            </a:r>
            <a:r>
              <a:rPr b="0" i="0" lang="en" sz="1200" u="none" cap="none" strike="noStrike">
                <a:solidFill>
                  <a:schemeClr val="dk1"/>
                </a:solidFill>
                <a:latin typeface="Lora"/>
                <a:ea typeface="Lora"/>
                <a:cs typeface="Lora"/>
                <a:sym typeface="Lora"/>
              </a:rPr>
              <a:t> self-improve via </a:t>
            </a:r>
            <a:r>
              <a:rPr b="1" i="0" lang="en" sz="1200" u="none" cap="none" strike="noStrike">
                <a:solidFill>
                  <a:srgbClr val="4285F4"/>
                </a:solidFill>
                <a:latin typeface="Lora"/>
                <a:ea typeface="Lora"/>
                <a:cs typeface="Lora"/>
                <a:sym typeface="Lora"/>
              </a:rPr>
              <a:t>prompting</a:t>
            </a:r>
            <a:r>
              <a:rPr b="0" i="0" lang="en" sz="1200" u="none" cap="none" strike="noStrike">
                <a:solidFill>
                  <a:schemeClr val="dk1"/>
                </a:solidFill>
                <a:latin typeface="Lora"/>
                <a:ea typeface="Lora"/>
                <a:cs typeface="Lora"/>
                <a:sym typeface="Lora"/>
              </a:rPr>
              <a:t>!</a:t>
            </a:r>
            <a:endParaRPr b="1" i="0" sz="1200" u="none" cap="none" strike="noStrike">
              <a:solidFill>
                <a:schemeClr val="dk1"/>
              </a:solidFill>
              <a:latin typeface="Lora"/>
              <a:ea typeface="Lora"/>
              <a:cs typeface="Lora"/>
              <a:sym typeface="Lora"/>
            </a:endParaRPr>
          </a:p>
        </p:txBody>
      </p:sp>
      <p:pic>
        <p:nvPicPr>
          <p:cNvPr id="334" name="Google Shape;334;p54"/>
          <p:cNvPicPr preferRelativeResize="0"/>
          <p:nvPr/>
        </p:nvPicPr>
        <p:blipFill rotWithShape="1">
          <a:blip r:embed="rId3">
            <a:alphaModFix/>
          </a:blip>
          <a:srcRect b="0" l="0" r="0" t="0"/>
          <a:stretch/>
        </p:blipFill>
        <p:spPr>
          <a:xfrm>
            <a:off x="802188" y="1204300"/>
            <a:ext cx="3602815" cy="3176026"/>
          </a:xfrm>
          <a:prstGeom prst="rect">
            <a:avLst/>
          </a:prstGeom>
          <a:noFill/>
          <a:ln>
            <a:noFill/>
          </a:ln>
        </p:spPr>
      </p:pic>
      <p:sp>
        <p:nvSpPr>
          <p:cNvPr id="335" name="Google Shape;335;p54"/>
          <p:cNvSpPr/>
          <p:nvPr/>
        </p:nvSpPr>
        <p:spPr>
          <a:xfrm>
            <a:off x="2307800" y="1794950"/>
            <a:ext cx="1319700" cy="66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336" name="Google Shape;336;p54"/>
          <p:cNvSpPr/>
          <p:nvPr/>
        </p:nvSpPr>
        <p:spPr>
          <a:xfrm>
            <a:off x="2307800" y="3154025"/>
            <a:ext cx="1274700" cy="66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cxnSp>
        <p:nvCxnSpPr>
          <p:cNvPr id="337" name="Google Shape;337;p54"/>
          <p:cNvCxnSpPr>
            <a:stCxn id="333" idx="1"/>
            <a:endCxn id="335" idx="3"/>
          </p:cNvCxnSpPr>
          <p:nvPr/>
        </p:nvCxnSpPr>
        <p:spPr>
          <a:xfrm flipH="1">
            <a:off x="3627500" y="1681775"/>
            <a:ext cx="1010700" cy="443100"/>
          </a:xfrm>
          <a:prstGeom prst="curvedConnector3">
            <a:avLst>
              <a:gd fmla="val 50000" name="adj1"/>
            </a:avLst>
          </a:prstGeom>
          <a:noFill/>
          <a:ln cap="flat" cmpd="sng" w="9525">
            <a:solidFill>
              <a:srgbClr val="FF0000"/>
            </a:solidFill>
            <a:prstDash val="solid"/>
            <a:round/>
            <a:headEnd len="sm" w="sm" type="none"/>
            <a:tailEnd len="sm" w="sm" type="none"/>
          </a:ln>
        </p:spPr>
      </p:cxnSp>
      <p:cxnSp>
        <p:nvCxnSpPr>
          <p:cNvPr id="338" name="Google Shape;338;p54"/>
          <p:cNvCxnSpPr>
            <a:stCxn id="333" idx="1"/>
            <a:endCxn id="336" idx="3"/>
          </p:cNvCxnSpPr>
          <p:nvPr/>
        </p:nvCxnSpPr>
        <p:spPr>
          <a:xfrm flipH="1">
            <a:off x="3582500" y="1681775"/>
            <a:ext cx="1055700" cy="1802400"/>
          </a:xfrm>
          <a:prstGeom prst="curvedConnector3">
            <a:avLst>
              <a:gd fmla="val 50000" name="adj1"/>
            </a:avLst>
          </a:prstGeom>
          <a:noFill/>
          <a:ln cap="flat" cmpd="sng" w="9525">
            <a:solidFill>
              <a:srgbClr val="FF0000"/>
            </a:solidFill>
            <a:prstDash val="solid"/>
            <a:round/>
            <a:headEnd len="sm" w="sm" type="none"/>
            <a:tailEnd len="sm" w="sm" type="none"/>
          </a:ln>
        </p:spPr>
      </p:cxnSp>
      <p:sp>
        <p:nvSpPr>
          <p:cNvPr id="339" name="Google Shape;339;p54"/>
          <p:cNvSpPr/>
          <p:nvPr/>
        </p:nvSpPr>
        <p:spPr>
          <a:xfrm>
            <a:off x="0" y="4879300"/>
            <a:ext cx="1867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340" name="Google Shape;340;p54"/>
          <p:cNvSpPr/>
          <p:nvPr/>
        </p:nvSpPr>
        <p:spPr>
          <a:xfrm>
            <a:off x="1929900" y="4879300"/>
            <a:ext cx="22311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341" name="Google Shape;341;p54"/>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342" name="Google Shape;342;p54"/>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343" name="Google Shape;343;p54"/>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6</a:t>
            </a:r>
            <a:endParaRPr b="0" i="0" sz="1200" u="none" cap="none" strike="noStrike">
              <a:solidFill>
                <a:schemeClr val="dk2"/>
              </a:solidFill>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5"/>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In-Context Self-Improvement</a:t>
            </a:r>
            <a:endParaRPr b="0" i="0" sz="1400" u="none" cap="none" strike="noStrike">
              <a:solidFill>
                <a:srgbClr val="02236D"/>
              </a:solidFill>
              <a:latin typeface="Lora"/>
              <a:ea typeface="Lora"/>
              <a:cs typeface="Lora"/>
              <a:sym typeface="Lora"/>
            </a:endParaRPr>
          </a:p>
        </p:txBody>
      </p:sp>
      <p:sp>
        <p:nvSpPr>
          <p:cNvPr id="350" name="Google Shape;350;p55"/>
          <p:cNvSpPr txBox="1"/>
          <p:nvPr/>
        </p:nvSpPr>
        <p:spPr>
          <a:xfrm>
            <a:off x="4638200" y="1497125"/>
            <a:ext cx="432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ora"/>
                <a:ea typeface="Lora"/>
                <a:cs typeface="Lora"/>
                <a:sym typeface="Lora"/>
              </a:rPr>
              <a:t>Problem 1: </a:t>
            </a:r>
            <a:r>
              <a:rPr b="1" i="0" lang="en" sz="1200" u="none" cap="none" strike="noStrike">
                <a:solidFill>
                  <a:srgbClr val="4285F4"/>
                </a:solidFill>
                <a:latin typeface="Lora"/>
                <a:ea typeface="Lora"/>
                <a:cs typeface="Lora"/>
                <a:sym typeface="Lora"/>
              </a:rPr>
              <a:t>small LM</a:t>
            </a:r>
            <a:r>
              <a:rPr b="0" i="0" lang="en" sz="1200" u="none" cap="none" strike="noStrike">
                <a:solidFill>
                  <a:srgbClr val="4285F4"/>
                </a:solidFill>
                <a:latin typeface="Lora"/>
                <a:ea typeface="Lora"/>
                <a:cs typeface="Lora"/>
                <a:sym typeface="Lora"/>
              </a:rPr>
              <a:t> </a:t>
            </a:r>
            <a:r>
              <a:rPr b="1" i="0" lang="en" sz="1200" u="none" cap="none" strike="noStrike">
                <a:solidFill>
                  <a:srgbClr val="4285F4"/>
                </a:solidFill>
                <a:latin typeface="Lora"/>
                <a:ea typeface="Lora"/>
                <a:cs typeface="Lora"/>
                <a:sym typeface="Lora"/>
              </a:rPr>
              <a:t>cannot</a:t>
            </a:r>
            <a:r>
              <a:rPr b="0" i="0" lang="en" sz="1200" u="none" cap="none" strike="noStrike">
                <a:solidFill>
                  <a:schemeClr val="dk1"/>
                </a:solidFill>
                <a:latin typeface="Lora"/>
                <a:ea typeface="Lora"/>
                <a:cs typeface="Lora"/>
                <a:sym typeface="Lora"/>
              </a:rPr>
              <a:t> self-improve via </a:t>
            </a:r>
            <a:r>
              <a:rPr b="1" i="0" lang="en" sz="1200" u="none" cap="none" strike="noStrike">
                <a:solidFill>
                  <a:srgbClr val="4285F4"/>
                </a:solidFill>
                <a:latin typeface="Lora"/>
                <a:ea typeface="Lora"/>
                <a:cs typeface="Lora"/>
                <a:sym typeface="Lora"/>
              </a:rPr>
              <a:t>prompting</a:t>
            </a:r>
            <a:r>
              <a:rPr b="0" i="0" lang="en" sz="1200" u="none" cap="none" strike="noStrike">
                <a:solidFill>
                  <a:schemeClr val="dk1"/>
                </a:solidFill>
                <a:latin typeface="Lora"/>
                <a:ea typeface="Lora"/>
                <a:cs typeface="Lora"/>
                <a:sym typeface="Lora"/>
              </a:rPr>
              <a:t>!</a:t>
            </a:r>
            <a:endParaRPr b="1" i="0" sz="1200" u="none" cap="none" strike="noStrike">
              <a:solidFill>
                <a:schemeClr val="dk1"/>
              </a:solidFill>
              <a:latin typeface="Lora"/>
              <a:ea typeface="Lora"/>
              <a:cs typeface="Lora"/>
              <a:sym typeface="Lora"/>
            </a:endParaRPr>
          </a:p>
        </p:txBody>
      </p:sp>
      <p:pic>
        <p:nvPicPr>
          <p:cNvPr id="351" name="Google Shape;351;p55"/>
          <p:cNvPicPr preferRelativeResize="0"/>
          <p:nvPr/>
        </p:nvPicPr>
        <p:blipFill rotWithShape="1">
          <a:blip r:embed="rId3">
            <a:alphaModFix/>
          </a:blip>
          <a:srcRect b="0" l="0" r="0" t="0"/>
          <a:stretch/>
        </p:blipFill>
        <p:spPr>
          <a:xfrm>
            <a:off x="802188" y="1204300"/>
            <a:ext cx="3602815" cy="3176026"/>
          </a:xfrm>
          <a:prstGeom prst="rect">
            <a:avLst/>
          </a:prstGeom>
          <a:noFill/>
          <a:ln>
            <a:noFill/>
          </a:ln>
        </p:spPr>
      </p:pic>
      <p:sp>
        <p:nvSpPr>
          <p:cNvPr id="352" name="Google Shape;352;p55"/>
          <p:cNvSpPr/>
          <p:nvPr/>
        </p:nvSpPr>
        <p:spPr>
          <a:xfrm>
            <a:off x="2307800" y="1794950"/>
            <a:ext cx="1319700" cy="66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353" name="Google Shape;353;p55"/>
          <p:cNvSpPr/>
          <p:nvPr/>
        </p:nvSpPr>
        <p:spPr>
          <a:xfrm>
            <a:off x="2307800" y="3154025"/>
            <a:ext cx="1274700" cy="66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cxnSp>
        <p:nvCxnSpPr>
          <p:cNvPr id="354" name="Google Shape;354;p55"/>
          <p:cNvCxnSpPr>
            <a:stCxn id="350" idx="1"/>
            <a:endCxn id="352" idx="3"/>
          </p:cNvCxnSpPr>
          <p:nvPr/>
        </p:nvCxnSpPr>
        <p:spPr>
          <a:xfrm flipH="1">
            <a:off x="3627500" y="1681775"/>
            <a:ext cx="1010700" cy="443100"/>
          </a:xfrm>
          <a:prstGeom prst="curvedConnector3">
            <a:avLst>
              <a:gd fmla="val 50000" name="adj1"/>
            </a:avLst>
          </a:prstGeom>
          <a:noFill/>
          <a:ln cap="flat" cmpd="sng" w="9525">
            <a:solidFill>
              <a:srgbClr val="FF0000"/>
            </a:solidFill>
            <a:prstDash val="solid"/>
            <a:round/>
            <a:headEnd len="sm" w="sm" type="none"/>
            <a:tailEnd len="sm" w="sm" type="none"/>
          </a:ln>
        </p:spPr>
      </p:cxnSp>
      <p:cxnSp>
        <p:nvCxnSpPr>
          <p:cNvPr id="355" name="Google Shape;355;p55"/>
          <p:cNvCxnSpPr>
            <a:stCxn id="350" idx="1"/>
            <a:endCxn id="353" idx="3"/>
          </p:cNvCxnSpPr>
          <p:nvPr/>
        </p:nvCxnSpPr>
        <p:spPr>
          <a:xfrm flipH="1">
            <a:off x="3582500" y="1681775"/>
            <a:ext cx="1055700" cy="1802400"/>
          </a:xfrm>
          <a:prstGeom prst="curvedConnector3">
            <a:avLst>
              <a:gd fmla="val 50000" name="adj1"/>
            </a:avLst>
          </a:prstGeom>
          <a:noFill/>
          <a:ln cap="flat" cmpd="sng" w="9525">
            <a:solidFill>
              <a:srgbClr val="FF0000"/>
            </a:solidFill>
            <a:prstDash val="solid"/>
            <a:round/>
            <a:headEnd len="sm" w="sm" type="none"/>
            <a:tailEnd len="sm" w="sm" type="none"/>
          </a:ln>
        </p:spPr>
      </p:cxnSp>
      <p:sp>
        <p:nvSpPr>
          <p:cNvPr id="356" name="Google Shape;356;p55"/>
          <p:cNvSpPr/>
          <p:nvPr/>
        </p:nvSpPr>
        <p:spPr>
          <a:xfrm>
            <a:off x="0" y="4879300"/>
            <a:ext cx="1867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357" name="Google Shape;357;p55"/>
          <p:cNvSpPr/>
          <p:nvPr/>
        </p:nvSpPr>
        <p:spPr>
          <a:xfrm>
            <a:off x="1929900" y="4879300"/>
            <a:ext cx="22311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358" name="Google Shape;358;p55"/>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359" name="Google Shape;359;p55"/>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360" name="Google Shape;360;p55"/>
          <p:cNvSpPr/>
          <p:nvPr/>
        </p:nvSpPr>
        <p:spPr>
          <a:xfrm>
            <a:off x="5549363" y="2393775"/>
            <a:ext cx="3069600" cy="720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Step 2: </a:t>
            </a:r>
            <a:r>
              <a:rPr b="0" i="0" lang="en" sz="1400" u="none" cap="none" strike="noStrike">
                <a:solidFill>
                  <a:schemeClr val="dk1"/>
                </a:solidFill>
                <a:highlight>
                  <a:srgbClr val="E6B8AF"/>
                </a:highlight>
                <a:latin typeface="Lora"/>
                <a:ea typeface="Lora"/>
                <a:cs typeface="Lora"/>
                <a:sym typeface="Lora"/>
              </a:rPr>
              <a:t>4 - 6 = -3</a:t>
            </a:r>
            <a:endParaRPr b="0" i="0" sz="1400" u="none" cap="none" strike="noStrike">
              <a:solidFill>
                <a:schemeClr val="dk1"/>
              </a:solidFill>
              <a:highlight>
                <a:srgbClr val="E6B8A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Ans: </a:t>
            </a:r>
            <a:r>
              <a:rPr b="0" i="0" lang="en" sz="1400" u="none" cap="none" strike="noStrike">
                <a:solidFill>
                  <a:schemeClr val="dk1"/>
                </a:solidFill>
                <a:highlight>
                  <a:srgbClr val="E6B8AF"/>
                </a:highlight>
                <a:latin typeface="Lora"/>
                <a:ea typeface="Lora"/>
                <a:cs typeface="Lora"/>
                <a:sym typeface="Lora"/>
              </a:rPr>
              <a:t>-3</a:t>
            </a:r>
            <a:endParaRPr b="0" i="0" sz="1400" u="none" cap="none" strike="noStrike">
              <a:solidFill>
                <a:schemeClr val="dk1"/>
              </a:solidFill>
              <a:highlight>
                <a:srgbClr val="E6B8AF"/>
              </a:highlight>
              <a:latin typeface="Lora"/>
              <a:ea typeface="Lora"/>
              <a:cs typeface="Lora"/>
              <a:sym typeface="Lora"/>
            </a:endParaRPr>
          </a:p>
        </p:txBody>
      </p:sp>
      <p:sp>
        <p:nvSpPr>
          <p:cNvPr id="361" name="Google Shape;361;p55"/>
          <p:cNvSpPr/>
          <p:nvPr/>
        </p:nvSpPr>
        <p:spPr>
          <a:xfrm>
            <a:off x="5549363" y="3306563"/>
            <a:ext cx="30696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step 1 the part</a:t>
            </a:r>
            <a:r>
              <a:rPr b="0" i="0" lang="en" sz="1400" u="sng" cap="none" strike="noStrike">
                <a:solidFill>
                  <a:srgbClr val="000000"/>
                </a:solidFill>
                <a:latin typeface="Lora"/>
                <a:ea typeface="Lora"/>
                <a:cs typeface="Lora"/>
                <a:sym typeface="Lora"/>
              </a:rPr>
              <a:t> “2*3=6” is incorrect</a:t>
            </a:r>
            <a:r>
              <a:rPr b="0" i="0" lang="en" sz="1400" u="none" cap="none" strike="noStrike">
                <a:solidFill>
                  <a:srgbClr val="000000"/>
                </a:solidFill>
                <a:latin typeface="Lora"/>
                <a:ea typeface="Lora"/>
                <a:cs typeface="Lora"/>
                <a:sym typeface="Lora"/>
              </a:rPr>
              <a:t>. This is because …</a:t>
            </a:r>
            <a:endParaRPr b="0" i="0" sz="1400" u="none" cap="none" strike="noStrike">
              <a:solidFill>
                <a:schemeClr val="dk1"/>
              </a:solidFill>
              <a:latin typeface="Lora"/>
              <a:ea typeface="Lora"/>
              <a:cs typeface="Lora"/>
              <a:sym typeface="Lora"/>
            </a:endParaRPr>
          </a:p>
        </p:txBody>
      </p:sp>
      <p:sp>
        <p:nvSpPr>
          <p:cNvPr id="362" name="Google Shape;362;p55"/>
          <p:cNvSpPr/>
          <p:nvPr/>
        </p:nvSpPr>
        <p:spPr>
          <a:xfrm>
            <a:off x="4978938" y="2816650"/>
            <a:ext cx="392100" cy="554100"/>
          </a:xfrm>
          <a:prstGeom prst="curvedRightArrow">
            <a:avLst>
              <a:gd fmla="val 25000" name="adj1"/>
              <a:gd fmla="val 50000" name="adj2"/>
              <a:gd fmla="val 25000" name="adj3"/>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pic>
        <p:nvPicPr>
          <p:cNvPr id="363" name="Google Shape;363;p55"/>
          <p:cNvPicPr preferRelativeResize="0"/>
          <p:nvPr/>
        </p:nvPicPr>
        <p:blipFill rotWithShape="1">
          <a:blip r:embed="rId4">
            <a:alphaModFix/>
          </a:blip>
          <a:srcRect b="0" l="0" r="0" t="0"/>
          <a:stretch/>
        </p:blipFill>
        <p:spPr>
          <a:xfrm>
            <a:off x="4844363" y="2393775"/>
            <a:ext cx="498825" cy="498797"/>
          </a:xfrm>
          <a:prstGeom prst="rect">
            <a:avLst/>
          </a:prstGeom>
          <a:noFill/>
          <a:ln>
            <a:noFill/>
          </a:ln>
        </p:spPr>
      </p:pic>
      <p:pic>
        <p:nvPicPr>
          <p:cNvPr id="364" name="Google Shape;364;p55"/>
          <p:cNvPicPr preferRelativeResize="0"/>
          <p:nvPr/>
        </p:nvPicPr>
        <p:blipFill rotWithShape="1">
          <a:blip r:embed="rId4">
            <a:alphaModFix/>
          </a:blip>
          <a:srcRect b="0" l="0" r="0" t="0"/>
          <a:stretch/>
        </p:blipFill>
        <p:spPr>
          <a:xfrm>
            <a:off x="4872213" y="3306575"/>
            <a:ext cx="498825" cy="498797"/>
          </a:xfrm>
          <a:prstGeom prst="rect">
            <a:avLst/>
          </a:prstGeom>
          <a:noFill/>
          <a:ln>
            <a:noFill/>
          </a:ln>
        </p:spPr>
      </p:pic>
      <p:pic>
        <p:nvPicPr>
          <p:cNvPr id="365" name="Google Shape;365;p55"/>
          <p:cNvPicPr preferRelativeResize="0"/>
          <p:nvPr/>
        </p:nvPicPr>
        <p:blipFill rotWithShape="1">
          <a:blip r:embed="rId5">
            <a:alphaModFix/>
          </a:blip>
          <a:srcRect b="0" l="0" r="0" t="0"/>
          <a:stretch/>
        </p:blipFill>
        <p:spPr>
          <a:xfrm>
            <a:off x="8226875" y="3718073"/>
            <a:ext cx="392100" cy="392078"/>
          </a:xfrm>
          <a:prstGeom prst="rect">
            <a:avLst/>
          </a:prstGeom>
          <a:noFill/>
          <a:ln>
            <a:noFill/>
          </a:ln>
        </p:spPr>
      </p:pic>
      <p:sp>
        <p:nvSpPr>
          <p:cNvPr id="366" name="Google Shape;366;p55"/>
          <p:cNvSpPr txBox="1"/>
          <p:nvPr/>
        </p:nvSpPr>
        <p:spPr>
          <a:xfrm>
            <a:off x="7047750" y="4026575"/>
            <a:ext cx="17583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 </a:t>
            </a:r>
            <a:r>
              <a:rPr b="0" i="0" lang="en" sz="1200" u="none" cap="none" strike="noStrike">
                <a:solidFill>
                  <a:srgbClr val="CC0000"/>
                </a:solidFill>
                <a:latin typeface="Lora"/>
                <a:ea typeface="Lora"/>
                <a:cs typeface="Lora"/>
                <a:sym typeface="Lora"/>
              </a:rPr>
              <a:t>error</a:t>
            </a:r>
            <a:r>
              <a:rPr b="0" i="0" lang="en" sz="1200" u="none" cap="none" strike="noStrike">
                <a:solidFill>
                  <a:schemeClr val="dk2"/>
                </a:solidFill>
                <a:latin typeface="Lora"/>
                <a:ea typeface="Lora"/>
                <a:cs typeface="Lora"/>
                <a:sym typeface="Lora"/>
              </a:rPr>
              <a:t> propagates!</a:t>
            </a:r>
            <a:endParaRPr b="0" i="0" sz="1200" u="none" cap="none" strike="noStrike">
              <a:solidFill>
                <a:schemeClr val="dk2"/>
              </a:solidFill>
              <a:latin typeface="Lora"/>
              <a:ea typeface="Lora"/>
              <a:cs typeface="Lora"/>
              <a:sym typeface="Lora"/>
            </a:endParaRPr>
          </a:p>
        </p:txBody>
      </p:sp>
      <p:sp>
        <p:nvSpPr>
          <p:cNvPr id="367" name="Google Shape;367;p55"/>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7</a:t>
            </a:r>
            <a:endParaRPr b="0" i="0" sz="1200" u="none" cap="none" strike="noStrike">
              <a:solidFill>
                <a:schemeClr val="dk2"/>
              </a:solidFill>
              <a:latin typeface="Lora"/>
              <a:ea typeface="Lora"/>
              <a:cs typeface="Lora"/>
              <a:sym typeface="Lora"/>
            </a:endParaRPr>
          </a:p>
        </p:txBody>
      </p:sp>
      <p:cxnSp>
        <p:nvCxnSpPr>
          <p:cNvPr id="368" name="Google Shape;368;p55"/>
          <p:cNvCxnSpPr/>
          <p:nvPr/>
        </p:nvCxnSpPr>
        <p:spPr>
          <a:xfrm rot="10800000">
            <a:off x="7257325" y="2695525"/>
            <a:ext cx="8700" cy="68970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In-Context Self-Improvement</a:t>
            </a:r>
            <a:endParaRPr b="0" i="0" sz="1400" u="none" cap="none" strike="noStrike">
              <a:solidFill>
                <a:srgbClr val="02236D"/>
              </a:solidFill>
              <a:latin typeface="Lora"/>
              <a:ea typeface="Lora"/>
              <a:cs typeface="Lora"/>
              <a:sym typeface="Lora"/>
            </a:endParaRPr>
          </a:p>
        </p:txBody>
      </p:sp>
      <p:sp>
        <p:nvSpPr>
          <p:cNvPr id="375" name="Google Shape;375;p56"/>
          <p:cNvSpPr txBox="1"/>
          <p:nvPr/>
        </p:nvSpPr>
        <p:spPr>
          <a:xfrm>
            <a:off x="4773700" y="1384175"/>
            <a:ext cx="3783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ora"/>
                <a:ea typeface="Lora"/>
                <a:cs typeface="Lora"/>
                <a:sym typeface="Lora"/>
              </a:rPr>
              <a:t>Problem 2:</a:t>
            </a:r>
            <a:r>
              <a:rPr b="0" i="0" lang="en" sz="1200" u="none" cap="none" strike="noStrike">
                <a:solidFill>
                  <a:schemeClr val="dk1"/>
                </a:solidFill>
                <a:latin typeface="Lora"/>
                <a:ea typeface="Lora"/>
                <a:cs typeface="Lora"/>
                <a:sym typeface="Lora"/>
              </a:rPr>
              <a:t> small LM </a:t>
            </a:r>
            <a:r>
              <a:rPr b="1" i="0" lang="en" sz="1200" u="none" cap="none" strike="noStrike">
                <a:solidFill>
                  <a:srgbClr val="4285F4"/>
                </a:solidFill>
                <a:latin typeface="Lora"/>
                <a:ea typeface="Lora"/>
                <a:cs typeface="Lora"/>
                <a:sym typeface="Lora"/>
              </a:rPr>
              <a:t>cannot</a:t>
            </a:r>
            <a:r>
              <a:rPr b="0" i="0" lang="en" sz="1200" u="none" cap="none" strike="noStrike">
                <a:solidFill>
                  <a:srgbClr val="4285F4"/>
                </a:solidFill>
                <a:latin typeface="Lora"/>
                <a:ea typeface="Lora"/>
                <a:cs typeface="Lora"/>
                <a:sym typeface="Lora"/>
              </a:rPr>
              <a:t> learn</a:t>
            </a:r>
            <a:r>
              <a:rPr b="0" i="0" lang="en" sz="1200" u="none" cap="none" strike="noStrike">
                <a:solidFill>
                  <a:schemeClr val="dk1"/>
                </a:solidFill>
                <a:latin typeface="Lora"/>
                <a:ea typeface="Lora"/>
                <a:cs typeface="Lora"/>
                <a:sym typeface="Lora"/>
              </a:rPr>
              <a:t> “self-improvement” from </a:t>
            </a:r>
            <a:r>
              <a:rPr b="1" i="0" lang="en" sz="1200" u="none" cap="none" strike="noStrike">
                <a:solidFill>
                  <a:srgbClr val="4285F4"/>
                </a:solidFill>
                <a:latin typeface="Lora"/>
                <a:ea typeface="Lora"/>
                <a:cs typeface="Lora"/>
                <a:sym typeface="Lora"/>
              </a:rPr>
              <a:t>LLM demonstrations!</a:t>
            </a:r>
            <a:endParaRPr b="1" i="0" sz="1200" u="none" cap="none" strike="noStrike">
              <a:solidFill>
                <a:srgbClr val="4285F4"/>
              </a:solidFill>
              <a:latin typeface="Lora"/>
              <a:ea typeface="Lora"/>
              <a:cs typeface="Lora"/>
              <a:sym typeface="Lora"/>
            </a:endParaRPr>
          </a:p>
        </p:txBody>
      </p:sp>
      <p:pic>
        <p:nvPicPr>
          <p:cNvPr id="376" name="Google Shape;376;p56"/>
          <p:cNvPicPr preferRelativeResize="0"/>
          <p:nvPr/>
        </p:nvPicPr>
        <p:blipFill rotWithShape="1">
          <a:blip r:embed="rId3">
            <a:alphaModFix/>
          </a:blip>
          <a:srcRect b="0" l="0" r="0" t="0"/>
          <a:stretch/>
        </p:blipFill>
        <p:spPr>
          <a:xfrm>
            <a:off x="802188" y="1204300"/>
            <a:ext cx="3602815" cy="3176026"/>
          </a:xfrm>
          <a:prstGeom prst="rect">
            <a:avLst/>
          </a:prstGeom>
          <a:noFill/>
          <a:ln>
            <a:noFill/>
          </a:ln>
        </p:spPr>
      </p:pic>
      <p:sp>
        <p:nvSpPr>
          <p:cNvPr id="377" name="Google Shape;377;p56"/>
          <p:cNvSpPr/>
          <p:nvPr/>
        </p:nvSpPr>
        <p:spPr>
          <a:xfrm>
            <a:off x="3544650" y="1810050"/>
            <a:ext cx="460200" cy="66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378" name="Google Shape;378;p56"/>
          <p:cNvSpPr/>
          <p:nvPr/>
        </p:nvSpPr>
        <p:spPr>
          <a:xfrm>
            <a:off x="3544750" y="3154025"/>
            <a:ext cx="460200" cy="66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cxnSp>
        <p:nvCxnSpPr>
          <p:cNvPr id="379" name="Google Shape;379;p56"/>
          <p:cNvCxnSpPr>
            <a:stCxn id="375" idx="1"/>
            <a:endCxn id="377" idx="3"/>
          </p:cNvCxnSpPr>
          <p:nvPr/>
        </p:nvCxnSpPr>
        <p:spPr>
          <a:xfrm flipH="1">
            <a:off x="4004800" y="1661225"/>
            <a:ext cx="768900" cy="478800"/>
          </a:xfrm>
          <a:prstGeom prst="curvedConnector3">
            <a:avLst>
              <a:gd fmla="val 49997" name="adj1"/>
            </a:avLst>
          </a:prstGeom>
          <a:noFill/>
          <a:ln cap="flat" cmpd="sng" w="9525">
            <a:solidFill>
              <a:srgbClr val="FF0000"/>
            </a:solidFill>
            <a:prstDash val="solid"/>
            <a:round/>
            <a:headEnd len="sm" w="sm" type="none"/>
            <a:tailEnd len="sm" w="sm" type="none"/>
          </a:ln>
        </p:spPr>
      </p:cxnSp>
      <p:cxnSp>
        <p:nvCxnSpPr>
          <p:cNvPr id="380" name="Google Shape;380;p56"/>
          <p:cNvCxnSpPr>
            <a:stCxn id="375" idx="1"/>
            <a:endCxn id="378" idx="3"/>
          </p:cNvCxnSpPr>
          <p:nvPr/>
        </p:nvCxnSpPr>
        <p:spPr>
          <a:xfrm flipH="1">
            <a:off x="4004800" y="1661225"/>
            <a:ext cx="768900" cy="1822800"/>
          </a:xfrm>
          <a:prstGeom prst="curvedConnector3">
            <a:avLst>
              <a:gd fmla="val 49990" name="adj1"/>
            </a:avLst>
          </a:prstGeom>
          <a:noFill/>
          <a:ln cap="flat" cmpd="sng" w="9525">
            <a:solidFill>
              <a:srgbClr val="FF0000"/>
            </a:solidFill>
            <a:prstDash val="solid"/>
            <a:round/>
            <a:headEnd len="sm" w="sm" type="none"/>
            <a:tailEnd len="sm" w="sm" type="none"/>
          </a:ln>
        </p:spPr>
      </p:cxnSp>
      <p:sp>
        <p:nvSpPr>
          <p:cNvPr id="381" name="Google Shape;381;p56"/>
          <p:cNvSpPr/>
          <p:nvPr/>
        </p:nvSpPr>
        <p:spPr>
          <a:xfrm>
            <a:off x="0" y="4879300"/>
            <a:ext cx="1867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382" name="Google Shape;382;p56"/>
          <p:cNvSpPr/>
          <p:nvPr/>
        </p:nvSpPr>
        <p:spPr>
          <a:xfrm>
            <a:off x="1929900" y="4879300"/>
            <a:ext cx="22311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383" name="Google Shape;383;p56"/>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384" name="Google Shape;384;p56"/>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385" name="Google Shape;385;p56"/>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8</a:t>
            </a:r>
            <a:endParaRPr b="0" i="0" sz="1200" u="none" cap="none" strike="noStrike">
              <a:solidFill>
                <a:schemeClr val="dk2"/>
              </a:solidFill>
              <a:latin typeface="Lora"/>
              <a:ea typeface="Lora"/>
              <a:cs typeface="Lora"/>
              <a:sym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In-Context Self-Improvement</a:t>
            </a:r>
            <a:endParaRPr b="0" i="0" sz="1400" u="none" cap="none" strike="noStrike">
              <a:solidFill>
                <a:srgbClr val="02236D"/>
              </a:solidFill>
              <a:latin typeface="Lora"/>
              <a:ea typeface="Lora"/>
              <a:cs typeface="Lora"/>
              <a:sym typeface="Lora"/>
            </a:endParaRPr>
          </a:p>
        </p:txBody>
      </p:sp>
      <p:sp>
        <p:nvSpPr>
          <p:cNvPr id="392" name="Google Shape;392;p57"/>
          <p:cNvSpPr txBox="1"/>
          <p:nvPr/>
        </p:nvSpPr>
        <p:spPr>
          <a:xfrm>
            <a:off x="4773700" y="1384175"/>
            <a:ext cx="3783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ora"/>
                <a:ea typeface="Lora"/>
                <a:cs typeface="Lora"/>
                <a:sym typeface="Lora"/>
              </a:rPr>
              <a:t>Problem 2:</a:t>
            </a:r>
            <a:r>
              <a:rPr b="0" i="0" lang="en" sz="1200" u="none" cap="none" strike="noStrike">
                <a:solidFill>
                  <a:schemeClr val="dk1"/>
                </a:solidFill>
                <a:latin typeface="Lora"/>
                <a:ea typeface="Lora"/>
                <a:cs typeface="Lora"/>
                <a:sym typeface="Lora"/>
              </a:rPr>
              <a:t> small LM </a:t>
            </a:r>
            <a:r>
              <a:rPr b="1" i="0" lang="en" sz="1200" u="none" cap="none" strike="noStrike">
                <a:solidFill>
                  <a:srgbClr val="4285F4"/>
                </a:solidFill>
                <a:latin typeface="Lora"/>
                <a:ea typeface="Lora"/>
                <a:cs typeface="Lora"/>
                <a:sym typeface="Lora"/>
              </a:rPr>
              <a:t>cannot</a:t>
            </a:r>
            <a:r>
              <a:rPr b="0" i="0" lang="en" sz="1200" u="none" cap="none" strike="noStrike">
                <a:solidFill>
                  <a:srgbClr val="4285F4"/>
                </a:solidFill>
                <a:latin typeface="Lora"/>
                <a:ea typeface="Lora"/>
                <a:cs typeface="Lora"/>
                <a:sym typeface="Lora"/>
              </a:rPr>
              <a:t> learn</a:t>
            </a:r>
            <a:r>
              <a:rPr b="0" i="0" lang="en" sz="1200" u="none" cap="none" strike="noStrike">
                <a:solidFill>
                  <a:schemeClr val="dk1"/>
                </a:solidFill>
                <a:latin typeface="Lora"/>
                <a:ea typeface="Lora"/>
                <a:cs typeface="Lora"/>
                <a:sym typeface="Lora"/>
              </a:rPr>
              <a:t> “self-improvement” from </a:t>
            </a:r>
            <a:r>
              <a:rPr b="1" i="0" lang="en" sz="1200" u="none" cap="none" strike="noStrike">
                <a:solidFill>
                  <a:srgbClr val="4285F4"/>
                </a:solidFill>
                <a:latin typeface="Lora"/>
                <a:ea typeface="Lora"/>
                <a:cs typeface="Lora"/>
                <a:sym typeface="Lora"/>
              </a:rPr>
              <a:t>LLM demonstrations!</a:t>
            </a:r>
            <a:endParaRPr b="1" i="0" sz="1200" u="none" cap="none" strike="noStrike">
              <a:solidFill>
                <a:srgbClr val="4285F4"/>
              </a:solidFill>
              <a:latin typeface="Lora"/>
              <a:ea typeface="Lora"/>
              <a:cs typeface="Lora"/>
              <a:sym typeface="Lora"/>
            </a:endParaRPr>
          </a:p>
        </p:txBody>
      </p:sp>
      <p:pic>
        <p:nvPicPr>
          <p:cNvPr id="393" name="Google Shape;393;p57"/>
          <p:cNvPicPr preferRelativeResize="0"/>
          <p:nvPr/>
        </p:nvPicPr>
        <p:blipFill rotWithShape="1">
          <a:blip r:embed="rId3">
            <a:alphaModFix/>
          </a:blip>
          <a:srcRect b="0" l="0" r="0" t="0"/>
          <a:stretch/>
        </p:blipFill>
        <p:spPr>
          <a:xfrm>
            <a:off x="802188" y="1204300"/>
            <a:ext cx="3602815" cy="3176026"/>
          </a:xfrm>
          <a:prstGeom prst="rect">
            <a:avLst/>
          </a:prstGeom>
          <a:noFill/>
          <a:ln>
            <a:noFill/>
          </a:ln>
        </p:spPr>
      </p:pic>
      <p:sp>
        <p:nvSpPr>
          <p:cNvPr id="394" name="Google Shape;394;p57"/>
          <p:cNvSpPr/>
          <p:nvPr/>
        </p:nvSpPr>
        <p:spPr>
          <a:xfrm>
            <a:off x="3544650" y="1810050"/>
            <a:ext cx="460200" cy="66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395" name="Google Shape;395;p57"/>
          <p:cNvSpPr/>
          <p:nvPr/>
        </p:nvSpPr>
        <p:spPr>
          <a:xfrm>
            <a:off x="3544750" y="3154025"/>
            <a:ext cx="460200" cy="66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cxnSp>
        <p:nvCxnSpPr>
          <p:cNvPr id="396" name="Google Shape;396;p57"/>
          <p:cNvCxnSpPr>
            <a:stCxn id="392" idx="1"/>
            <a:endCxn id="394" idx="3"/>
          </p:cNvCxnSpPr>
          <p:nvPr/>
        </p:nvCxnSpPr>
        <p:spPr>
          <a:xfrm flipH="1">
            <a:off x="4004800" y="1661225"/>
            <a:ext cx="768900" cy="478800"/>
          </a:xfrm>
          <a:prstGeom prst="curvedConnector3">
            <a:avLst>
              <a:gd fmla="val 49997" name="adj1"/>
            </a:avLst>
          </a:prstGeom>
          <a:noFill/>
          <a:ln cap="flat" cmpd="sng" w="9525">
            <a:solidFill>
              <a:srgbClr val="FF0000"/>
            </a:solidFill>
            <a:prstDash val="solid"/>
            <a:round/>
            <a:headEnd len="sm" w="sm" type="none"/>
            <a:tailEnd len="sm" w="sm" type="none"/>
          </a:ln>
        </p:spPr>
      </p:cxnSp>
      <p:cxnSp>
        <p:nvCxnSpPr>
          <p:cNvPr id="397" name="Google Shape;397;p57"/>
          <p:cNvCxnSpPr>
            <a:stCxn id="392" idx="1"/>
            <a:endCxn id="395" idx="3"/>
          </p:cNvCxnSpPr>
          <p:nvPr/>
        </p:nvCxnSpPr>
        <p:spPr>
          <a:xfrm flipH="1">
            <a:off x="4004800" y="1661225"/>
            <a:ext cx="768900" cy="1822800"/>
          </a:xfrm>
          <a:prstGeom prst="curvedConnector3">
            <a:avLst>
              <a:gd fmla="val 49990" name="adj1"/>
            </a:avLst>
          </a:prstGeom>
          <a:noFill/>
          <a:ln cap="flat" cmpd="sng" w="9525">
            <a:solidFill>
              <a:srgbClr val="FF0000"/>
            </a:solidFill>
            <a:prstDash val="solid"/>
            <a:round/>
            <a:headEnd len="sm" w="sm" type="none"/>
            <a:tailEnd len="sm" w="sm" type="none"/>
          </a:ln>
        </p:spPr>
      </p:cxnSp>
      <p:sp>
        <p:nvSpPr>
          <p:cNvPr id="398" name="Google Shape;398;p57"/>
          <p:cNvSpPr/>
          <p:nvPr/>
        </p:nvSpPr>
        <p:spPr>
          <a:xfrm>
            <a:off x="5018800" y="2281913"/>
            <a:ext cx="32928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a:t>
            </a:r>
            <a:r>
              <a:rPr b="0" i="0" lang="en" sz="1600" u="none" cap="none" strike="noStrike">
                <a:solidFill>
                  <a:schemeClr val="dk2"/>
                </a:solidFill>
                <a:latin typeface="Lora"/>
                <a:ea typeface="Lora"/>
                <a:cs typeface="Lora"/>
                <a:sym typeface="Lora"/>
              </a:rPr>
              <a:t>4 - 0 * -1 * 8 + 6</a:t>
            </a:r>
            <a:r>
              <a:rPr b="0" i="0" lang="en" sz="1500" u="none" cap="none" strike="noStrike">
                <a:solidFill>
                  <a:schemeClr val="dk2"/>
                </a:solidFill>
                <a:latin typeface="Lora"/>
                <a:ea typeface="Lora"/>
                <a:cs typeface="Lora"/>
                <a:sym typeface="Lora"/>
              </a:rPr>
              <a:t> = ?</a:t>
            </a:r>
            <a:endParaRPr b="0" i="0" sz="1400" u="none" cap="none" strike="noStrike">
              <a:solidFill>
                <a:srgbClr val="000000"/>
              </a:solidFill>
              <a:latin typeface="Lora"/>
              <a:ea typeface="Lora"/>
              <a:cs typeface="Lora"/>
              <a:sym typeface="Lora"/>
            </a:endParaRPr>
          </a:p>
        </p:txBody>
      </p:sp>
      <p:pic>
        <p:nvPicPr>
          <p:cNvPr id="399" name="Google Shape;399;p57"/>
          <p:cNvPicPr preferRelativeResize="0"/>
          <p:nvPr/>
        </p:nvPicPr>
        <p:blipFill rotWithShape="1">
          <a:blip r:embed="rId4">
            <a:alphaModFix/>
          </a:blip>
          <a:srcRect b="0" l="0" r="0" t="0"/>
          <a:stretch/>
        </p:blipFill>
        <p:spPr>
          <a:xfrm>
            <a:off x="4375945" y="2925425"/>
            <a:ext cx="392100" cy="392116"/>
          </a:xfrm>
          <a:prstGeom prst="rect">
            <a:avLst/>
          </a:prstGeom>
          <a:noFill/>
          <a:ln>
            <a:noFill/>
          </a:ln>
        </p:spPr>
      </p:pic>
      <p:sp>
        <p:nvSpPr>
          <p:cNvPr id="400" name="Google Shape;400;p57"/>
          <p:cNvSpPr/>
          <p:nvPr/>
        </p:nvSpPr>
        <p:spPr>
          <a:xfrm>
            <a:off x="4824900" y="2925425"/>
            <a:ext cx="1791600" cy="1154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300" u="none" cap="none" strike="noStrike">
                <a:solidFill>
                  <a:schemeClr val="dk2"/>
                </a:solidFill>
                <a:latin typeface="Lora"/>
                <a:ea typeface="Lora"/>
                <a:cs typeface="Lora"/>
                <a:sym typeface="Lora"/>
              </a:rPr>
              <a:t>= 4 - (0 * -1 * -8) + 6</a:t>
            </a:r>
            <a:endParaRPr b="0" i="0" sz="1300" u="none" cap="none" strike="noStrike">
              <a:solidFill>
                <a:schemeClr val="dk2"/>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b="0" i="0" lang="en" sz="1300" u="none" cap="none" strike="noStrike">
                <a:solidFill>
                  <a:schemeClr val="dk2"/>
                </a:solidFill>
                <a:latin typeface="Lora"/>
                <a:ea typeface="Lora"/>
                <a:cs typeface="Lora"/>
                <a:sym typeface="Lora"/>
              </a:rPr>
              <a:t>= 4 - (0) + 6</a:t>
            </a:r>
            <a:endParaRPr b="0" i="0" sz="1300" u="none" cap="none" strike="noStrike">
              <a:solidFill>
                <a:schemeClr val="dk2"/>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b="0" i="0" lang="en" sz="1300" u="none" cap="none" strike="noStrike">
                <a:solidFill>
                  <a:schemeClr val="dk2"/>
                </a:solidFill>
                <a:latin typeface="Lora"/>
                <a:ea typeface="Lora"/>
                <a:cs typeface="Lora"/>
                <a:sym typeface="Lora"/>
              </a:rPr>
              <a:t>= 4 - </a:t>
            </a:r>
            <a:r>
              <a:rPr b="0" i="0" lang="en" sz="1300" u="none" cap="none" strike="noStrike">
                <a:solidFill>
                  <a:schemeClr val="dk2"/>
                </a:solidFill>
                <a:highlight>
                  <a:srgbClr val="F4CCCC"/>
                </a:highlight>
                <a:latin typeface="Lora"/>
                <a:ea typeface="Lora"/>
                <a:cs typeface="Lora"/>
                <a:sym typeface="Lora"/>
              </a:rPr>
              <a:t>(0 + 6)</a:t>
            </a:r>
            <a:endParaRPr b="0" i="0" sz="1300" u="none" cap="none" strike="noStrike">
              <a:solidFill>
                <a:schemeClr val="dk2"/>
              </a:solidFill>
              <a:highlight>
                <a:srgbClr val="F4CCCC"/>
              </a:highlight>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b="0" i="0" lang="en" sz="1300" u="none" cap="none" strike="noStrike">
                <a:solidFill>
                  <a:schemeClr val="dk2"/>
                </a:solidFill>
                <a:latin typeface="Lora"/>
                <a:ea typeface="Lora"/>
                <a:cs typeface="Lora"/>
                <a:sym typeface="Lora"/>
              </a:rPr>
              <a:t>= 4 - 6</a:t>
            </a:r>
            <a:endParaRPr b="0" i="0" sz="1300" u="none" cap="none" strike="noStrike">
              <a:solidFill>
                <a:schemeClr val="dk2"/>
              </a:solidFill>
              <a:latin typeface="Lora"/>
              <a:ea typeface="Lora"/>
              <a:cs typeface="Lora"/>
              <a:sym typeface="Lor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ora"/>
                <a:ea typeface="Lora"/>
                <a:cs typeface="Lora"/>
                <a:sym typeface="Lora"/>
              </a:rPr>
              <a:t>= -2</a:t>
            </a:r>
            <a:endParaRPr b="0" i="0" sz="1400" u="none" cap="none" strike="noStrike">
              <a:solidFill>
                <a:srgbClr val="000000"/>
              </a:solidFill>
              <a:highlight>
                <a:srgbClr val="6AA84F"/>
              </a:highlight>
              <a:latin typeface="Lora"/>
              <a:ea typeface="Lora"/>
              <a:cs typeface="Lora"/>
              <a:sym typeface="Lora"/>
            </a:endParaRPr>
          </a:p>
        </p:txBody>
      </p:sp>
      <p:pic>
        <p:nvPicPr>
          <p:cNvPr id="401" name="Google Shape;401;p57"/>
          <p:cNvPicPr preferRelativeResize="0"/>
          <p:nvPr/>
        </p:nvPicPr>
        <p:blipFill rotWithShape="1">
          <a:blip r:embed="rId5">
            <a:alphaModFix/>
          </a:blip>
          <a:srcRect b="0" l="0" r="0" t="0"/>
          <a:stretch/>
        </p:blipFill>
        <p:spPr>
          <a:xfrm>
            <a:off x="6616488" y="2838275"/>
            <a:ext cx="498825" cy="498797"/>
          </a:xfrm>
          <a:prstGeom prst="rect">
            <a:avLst/>
          </a:prstGeom>
          <a:noFill/>
          <a:ln>
            <a:noFill/>
          </a:ln>
        </p:spPr>
      </p:pic>
      <p:sp>
        <p:nvSpPr>
          <p:cNvPr id="402" name="Google Shape;402;p57"/>
          <p:cNvSpPr/>
          <p:nvPr/>
        </p:nvSpPr>
        <p:spPr>
          <a:xfrm>
            <a:off x="7115325" y="2925425"/>
            <a:ext cx="1867200" cy="11196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300" u="none" cap="none" strike="noStrike">
                <a:solidFill>
                  <a:schemeClr val="dk2"/>
                </a:solidFill>
                <a:latin typeface="Lora"/>
                <a:ea typeface="Lora"/>
                <a:cs typeface="Lora"/>
                <a:sym typeface="Lora"/>
              </a:rPr>
              <a:t>= 4 - (0 * -1 * -8) + 6</a:t>
            </a:r>
            <a:endParaRPr b="0" i="0" sz="1300" u="none" cap="none" strike="noStrike">
              <a:solidFill>
                <a:schemeClr val="dk2"/>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b="0" i="0" lang="en" sz="1300" u="none" cap="none" strike="noStrike">
                <a:solidFill>
                  <a:schemeClr val="dk2"/>
                </a:solidFill>
                <a:latin typeface="Lora"/>
                <a:ea typeface="Lora"/>
                <a:cs typeface="Lora"/>
                <a:sym typeface="Lora"/>
              </a:rPr>
              <a:t>= 4 - </a:t>
            </a:r>
            <a:r>
              <a:rPr b="0" i="0" lang="en" sz="1300" u="none" cap="none" strike="noStrike">
                <a:solidFill>
                  <a:schemeClr val="dk2"/>
                </a:solidFill>
                <a:highlight>
                  <a:srgbClr val="F4CCCC"/>
                </a:highlight>
                <a:latin typeface="Lora"/>
                <a:ea typeface="Lora"/>
                <a:cs typeface="Lora"/>
                <a:sym typeface="Lora"/>
              </a:rPr>
              <a:t>(0 + 8)</a:t>
            </a:r>
            <a:r>
              <a:rPr b="0" i="0" lang="en" sz="1300" u="none" cap="none" strike="noStrike">
                <a:solidFill>
                  <a:schemeClr val="dk2"/>
                </a:solidFill>
                <a:latin typeface="Lora"/>
                <a:ea typeface="Lora"/>
                <a:cs typeface="Lora"/>
                <a:sym typeface="Lora"/>
              </a:rPr>
              <a:t> + 6</a:t>
            </a:r>
            <a:endParaRPr b="0" i="0" sz="1300" u="none" cap="none" strike="noStrike">
              <a:solidFill>
                <a:schemeClr val="dk2"/>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b="0" i="0" lang="en" sz="1300" u="none" cap="none" strike="noStrike">
                <a:solidFill>
                  <a:schemeClr val="dk2"/>
                </a:solidFill>
                <a:latin typeface="Lora"/>
                <a:ea typeface="Lora"/>
                <a:cs typeface="Lora"/>
                <a:sym typeface="Lora"/>
              </a:rPr>
              <a:t>= 4 - 8 + 6</a:t>
            </a:r>
            <a:endParaRPr b="0" i="0" sz="1300" u="none" cap="none" strike="noStrike">
              <a:solidFill>
                <a:schemeClr val="dk2"/>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b="0" i="0" lang="en" sz="1300" u="none" cap="none" strike="noStrike">
                <a:solidFill>
                  <a:schemeClr val="dk2"/>
                </a:solidFill>
                <a:latin typeface="Lora"/>
                <a:ea typeface="Lora"/>
                <a:cs typeface="Lora"/>
                <a:sym typeface="Lora"/>
              </a:rPr>
              <a:t>= </a:t>
            </a:r>
            <a:r>
              <a:rPr b="0" i="0" lang="en" sz="1300" u="none" cap="none" strike="noStrike">
                <a:solidFill>
                  <a:schemeClr val="dk2"/>
                </a:solidFill>
                <a:highlight>
                  <a:srgbClr val="F4CCCC"/>
                </a:highlight>
                <a:latin typeface="Lora"/>
                <a:ea typeface="Lora"/>
                <a:cs typeface="Lora"/>
                <a:sym typeface="Lora"/>
              </a:rPr>
              <a:t>-2</a:t>
            </a:r>
            <a:r>
              <a:rPr b="0" i="0" lang="en" sz="1300" u="none" cap="none" strike="noStrike">
                <a:solidFill>
                  <a:schemeClr val="dk2"/>
                </a:solidFill>
                <a:latin typeface="Lora"/>
                <a:ea typeface="Lora"/>
                <a:cs typeface="Lora"/>
                <a:sym typeface="Lora"/>
              </a:rPr>
              <a:t> + 6</a:t>
            </a:r>
            <a:endParaRPr b="0" i="0" sz="1300" u="none" cap="none" strike="noStrike">
              <a:solidFill>
                <a:schemeClr val="dk2"/>
              </a:solidFill>
              <a:latin typeface="Lora"/>
              <a:ea typeface="Lora"/>
              <a:cs typeface="Lora"/>
              <a:sym typeface="Lor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ora"/>
                <a:ea typeface="Lora"/>
                <a:cs typeface="Lora"/>
                <a:sym typeface="Lora"/>
              </a:rPr>
              <a:t>= 4</a:t>
            </a:r>
            <a:endParaRPr b="0" i="0" sz="1400" u="none" cap="none" strike="noStrike">
              <a:solidFill>
                <a:srgbClr val="000000"/>
              </a:solidFill>
              <a:latin typeface="Lora"/>
              <a:ea typeface="Lora"/>
              <a:cs typeface="Lora"/>
              <a:sym typeface="Lora"/>
            </a:endParaRPr>
          </a:p>
        </p:txBody>
      </p:sp>
      <p:sp>
        <p:nvSpPr>
          <p:cNvPr id="403" name="Google Shape;403;p57"/>
          <p:cNvSpPr txBox="1"/>
          <p:nvPr/>
        </p:nvSpPr>
        <p:spPr>
          <a:xfrm>
            <a:off x="6901700" y="4572200"/>
            <a:ext cx="22731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4"/>
                </a:solidFill>
                <a:latin typeface="Lora"/>
                <a:ea typeface="Lora"/>
                <a:cs typeface="Lora"/>
                <a:sym typeface="Lora"/>
              </a:rPr>
              <a:t>irrelevant </a:t>
            </a:r>
            <a:r>
              <a:rPr b="0" i="0" lang="en" sz="1200" u="none" cap="none" strike="noStrike">
                <a:solidFill>
                  <a:schemeClr val="dk2"/>
                </a:solidFill>
                <a:latin typeface="Lora"/>
                <a:ea typeface="Lora"/>
                <a:cs typeface="Lora"/>
                <a:sym typeface="Lora"/>
              </a:rPr>
              <a:t>demonstrations!</a:t>
            </a:r>
            <a:endParaRPr b="0" i="0" sz="1200" u="none" cap="none" strike="noStrike">
              <a:solidFill>
                <a:schemeClr val="dk2"/>
              </a:solidFill>
              <a:latin typeface="Lora"/>
              <a:ea typeface="Lora"/>
              <a:cs typeface="Lora"/>
              <a:sym typeface="Lora"/>
            </a:endParaRPr>
          </a:p>
        </p:txBody>
      </p:sp>
      <p:sp>
        <p:nvSpPr>
          <p:cNvPr id="404" name="Google Shape;404;p57"/>
          <p:cNvSpPr/>
          <p:nvPr/>
        </p:nvSpPr>
        <p:spPr>
          <a:xfrm>
            <a:off x="4824900" y="4150150"/>
            <a:ext cx="1791600" cy="3360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ora"/>
                <a:ea typeface="Lora"/>
                <a:cs typeface="Lora"/>
                <a:sym typeface="Lora"/>
              </a:rPr>
              <a:t>feedback: …</a:t>
            </a:r>
            <a:endParaRPr b="0" i="0" sz="1400" u="none" cap="none" strike="noStrike">
              <a:solidFill>
                <a:srgbClr val="000000"/>
              </a:solidFill>
              <a:highlight>
                <a:srgbClr val="6AA84F"/>
              </a:highlight>
              <a:latin typeface="Lora"/>
              <a:ea typeface="Lora"/>
              <a:cs typeface="Lora"/>
              <a:sym typeface="Lora"/>
            </a:endParaRPr>
          </a:p>
        </p:txBody>
      </p:sp>
      <p:cxnSp>
        <p:nvCxnSpPr>
          <p:cNvPr id="405" name="Google Shape;405;p57"/>
          <p:cNvCxnSpPr>
            <a:stCxn id="404" idx="2"/>
            <a:endCxn id="402" idx="2"/>
          </p:cNvCxnSpPr>
          <p:nvPr/>
        </p:nvCxnSpPr>
        <p:spPr>
          <a:xfrm rot="-5400000">
            <a:off x="6664350" y="3101500"/>
            <a:ext cx="441000" cy="2328300"/>
          </a:xfrm>
          <a:prstGeom prst="curvedConnector3">
            <a:avLst>
              <a:gd fmla="val -32319" name="adj1"/>
            </a:avLst>
          </a:prstGeom>
          <a:noFill/>
          <a:ln cap="flat" cmpd="sng" w="28575">
            <a:solidFill>
              <a:schemeClr val="dk2"/>
            </a:solidFill>
            <a:prstDash val="solid"/>
            <a:round/>
            <a:headEnd len="sm" w="sm" type="none"/>
            <a:tailEnd len="med" w="med" type="triangle"/>
          </a:ln>
        </p:spPr>
      </p:cxnSp>
      <p:sp>
        <p:nvSpPr>
          <p:cNvPr id="406" name="Google Shape;406;p57"/>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9</a:t>
            </a:r>
            <a:endParaRPr b="0" i="0" sz="1200" u="none" cap="none" strike="noStrike">
              <a:solidFill>
                <a:schemeClr val="dk2"/>
              </a:solidFill>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8"/>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Motivation</a:t>
            </a:r>
            <a:endParaRPr b="0" i="0" sz="1400" u="none" cap="none" strike="noStrike">
              <a:solidFill>
                <a:srgbClr val="02236D"/>
              </a:solidFill>
              <a:latin typeface="Lora"/>
              <a:ea typeface="Lora"/>
              <a:cs typeface="Lora"/>
              <a:sym typeface="Lora"/>
            </a:endParaRPr>
          </a:p>
        </p:txBody>
      </p:sp>
      <p:sp>
        <p:nvSpPr>
          <p:cNvPr id="413" name="Google Shape;413;p58"/>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414" name="Google Shape;414;p58"/>
          <p:cNvSpPr/>
          <p:nvPr/>
        </p:nvSpPr>
        <p:spPr>
          <a:xfrm>
            <a:off x="1929900" y="4879300"/>
            <a:ext cx="22311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415" name="Google Shape;415;p58"/>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416" name="Google Shape;416;p58"/>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417" name="Google Shape;417;p58"/>
          <p:cNvSpPr txBox="1"/>
          <p:nvPr/>
        </p:nvSpPr>
        <p:spPr>
          <a:xfrm>
            <a:off x="38550" y="4506025"/>
            <a:ext cx="51666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8A9096"/>
                </a:solidFill>
                <a:highlight>
                  <a:srgbClr val="FFFFFF"/>
                </a:highlight>
                <a:latin typeface="Arial"/>
                <a:ea typeface="Arial"/>
                <a:cs typeface="Arial"/>
                <a:sym typeface="Arial"/>
              </a:rPr>
              <a:t>Madaan, A. </a:t>
            </a:r>
            <a:r>
              <a:rPr b="0" i="1" lang="en" sz="1100" u="none" cap="none" strike="noStrike">
                <a:solidFill>
                  <a:srgbClr val="8A9096"/>
                </a:solidFill>
                <a:highlight>
                  <a:srgbClr val="FFFFFF"/>
                </a:highlight>
                <a:latin typeface="Arial"/>
                <a:ea typeface="Arial"/>
                <a:cs typeface="Arial"/>
                <a:sym typeface="Arial"/>
              </a:rPr>
              <a:t>et al.</a:t>
            </a:r>
            <a:r>
              <a:rPr b="0" i="0" lang="en" sz="1100" u="none" cap="none" strike="noStrike">
                <a:solidFill>
                  <a:srgbClr val="8A9096"/>
                </a:solidFill>
                <a:highlight>
                  <a:srgbClr val="FFFFFF"/>
                </a:highlight>
                <a:latin typeface="Arial"/>
                <a:ea typeface="Arial"/>
                <a:cs typeface="Arial"/>
                <a:sym typeface="Arial"/>
              </a:rPr>
              <a:t> (2023) ‘Self-Refine: Iterative Refinement with Self-Feedback’</a:t>
            </a:r>
            <a:endParaRPr b="0" i="0" sz="1800" u="none" cap="none" strike="noStrike">
              <a:solidFill>
                <a:schemeClr val="dk2"/>
              </a:solidFill>
              <a:latin typeface="Lora"/>
              <a:ea typeface="Lora"/>
              <a:cs typeface="Lora"/>
              <a:sym typeface="Lora"/>
            </a:endParaRPr>
          </a:p>
        </p:txBody>
      </p:sp>
      <p:sp>
        <p:nvSpPr>
          <p:cNvPr id="418" name="Google Shape;418;p58"/>
          <p:cNvSpPr txBox="1"/>
          <p:nvPr/>
        </p:nvSpPr>
        <p:spPr>
          <a:xfrm>
            <a:off x="553350" y="832800"/>
            <a:ext cx="80373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Prior work shows that </a:t>
            </a:r>
            <a:r>
              <a:rPr b="1" i="0" lang="en" sz="1200" u="none" cap="none" strike="noStrike">
                <a:solidFill>
                  <a:schemeClr val="accent1"/>
                </a:solidFill>
                <a:latin typeface="Lora"/>
                <a:ea typeface="Lora"/>
                <a:cs typeface="Lora"/>
                <a:sym typeface="Lora"/>
              </a:rPr>
              <a:t>self-improvement (S.I.) is useful</a:t>
            </a:r>
            <a:r>
              <a:rPr b="0" i="0" lang="en" sz="1200" u="none" cap="none" strike="noStrike">
                <a:solidFill>
                  <a:schemeClr val="dk2"/>
                </a:solidFill>
                <a:latin typeface="Lora"/>
                <a:ea typeface="Lora"/>
                <a:cs typeface="Lora"/>
                <a:sym typeface="Lora"/>
              </a:rPr>
              <a:t> for task performance/generalization </a:t>
            </a:r>
            <a:r>
              <a:rPr b="0" i="0" lang="en" sz="1000" u="none" cap="none" strike="noStrike">
                <a:solidFill>
                  <a:schemeClr val="dk1"/>
                </a:solidFill>
                <a:latin typeface="Lora"/>
                <a:ea typeface="Lora"/>
                <a:cs typeface="Lora"/>
                <a:sym typeface="Lora"/>
              </a:rPr>
              <a:t>(Madaan, et al, 2023)</a:t>
            </a:r>
            <a:endParaRPr b="0" i="0" sz="10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We find prompt-based S.I./simple distillation methods </a:t>
            </a:r>
            <a:r>
              <a:rPr b="1" i="0" lang="en" sz="1200" u="none" cap="none" strike="noStrike">
                <a:solidFill>
                  <a:srgbClr val="FF9900"/>
                </a:solidFill>
                <a:latin typeface="Lora"/>
                <a:ea typeface="Lora"/>
                <a:cs typeface="Lora"/>
                <a:sym typeface="Lora"/>
              </a:rPr>
              <a:t>fails with small LM</a:t>
            </a:r>
            <a:endParaRPr b="1" i="0" sz="1000" u="none" cap="none" strike="noStrike">
              <a:solidFill>
                <a:srgbClr val="FF9900"/>
              </a:solidFill>
              <a:latin typeface="Lora"/>
              <a:ea typeface="Lora"/>
              <a:cs typeface="Lora"/>
              <a:sym typeface="Lora"/>
            </a:endParaRPr>
          </a:p>
        </p:txBody>
      </p:sp>
      <p:sp>
        <p:nvSpPr>
          <p:cNvPr id="419" name="Google Shape;419;p58"/>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10</a:t>
            </a:r>
            <a:endParaRPr b="0" i="0" sz="1200" u="none" cap="none" strike="noStrike">
              <a:solidFill>
                <a:schemeClr val="dk2"/>
              </a:solidFill>
              <a:latin typeface="Lora"/>
              <a:ea typeface="Lora"/>
              <a:cs typeface="Lora"/>
              <a:sym typeface="Lo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9"/>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Motivation</a:t>
            </a:r>
            <a:endParaRPr b="0" i="0" sz="1400" u="none" cap="none" strike="noStrike">
              <a:solidFill>
                <a:srgbClr val="02236D"/>
              </a:solidFill>
              <a:latin typeface="Lora"/>
              <a:ea typeface="Lora"/>
              <a:cs typeface="Lora"/>
              <a:sym typeface="Lora"/>
            </a:endParaRPr>
          </a:p>
        </p:txBody>
      </p:sp>
      <p:sp>
        <p:nvSpPr>
          <p:cNvPr id="426" name="Google Shape;426;p59"/>
          <p:cNvSpPr txBox="1"/>
          <p:nvPr/>
        </p:nvSpPr>
        <p:spPr>
          <a:xfrm>
            <a:off x="553350" y="2267788"/>
            <a:ext cx="74184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Lora"/>
              <a:buAutoNum type="arabicPeriod"/>
            </a:pPr>
            <a:r>
              <a:rPr b="0" i="0" lang="en" sz="1200" u="none" cap="none" strike="noStrike">
                <a:solidFill>
                  <a:schemeClr val="dk1"/>
                </a:solidFill>
                <a:latin typeface="Lora"/>
                <a:ea typeface="Lora"/>
                <a:cs typeface="Lora"/>
                <a:sym typeface="Lora"/>
              </a:rPr>
              <a:t>Treat “self-improvement” as a task to learn</a:t>
            </a:r>
            <a:endParaRPr b="0" i="0" sz="1200" u="none" cap="none" strike="noStrike">
              <a:solidFill>
                <a:schemeClr val="dk1"/>
              </a:solidFill>
              <a:latin typeface="Lora"/>
              <a:ea typeface="Lora"/>
              <a:cs typeface="Lora"/>
              <a:sym typeface="Lora"/>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Lora"/>
              <a:ea typeface="Lora"/>
              <a:cs typeface="Lora"/>
              <a:sym typeface="Lora"/>
            </a:endParaRPr>
          </a:p>
          <a:p>
            <a:pPr indent="-304800" lvl="0" marL="914400" marR="0" rtl="0" algn="l">
              <a:lnSpc>
                <a:spcPct val="100000"/>
              </a:lnSpc>
              <a:spcBef>
                <a:spcPts val="0"/>
              </a:spcBef>
              <a:spcAft>
                <a:spcPts val="0"/>
              </a:spcAft>
              <a:buClr>
                <a:schemeClr val="dk1"/>
              </a:buClr>
              <a:buSzPts val="1200"/>
              <a:buFont typeface="Lora"/>
              <a:buChar char="-"/>
            </a:pPr>
            <a:r>
              <a:rPr b="0" i="0" lang="en" sz="1200" u="none" cap="none" strike="noStrike">
                <a:solidFill>
                  <a:schemeClr val="dk1"/>
                </a:solidFill>
                <a:latin typeface="Lora"/>
                <a:ea typeface="Lora"/>
                <a:cs typeface="Lora"/>
                <a:sym typeface="Lora"/>
              </a:rPr>
              <a:t>(attempt) -&gt; (feedback, update)</a:t>
            </a:r>
            <a:endParaRPr b="0" i="0" sz="1200" u="none" cap="none" strike="noStrike">
              <a:solidFill>
                <a:schemeClr val="dk1"/>
              </a:solidFill>
              <a:latin typeface="Lora"/>
              <a:ea typeface="Lora"/>
              <a:cs typeface="Lora"/>
              <a:sym typeface="Lora"/>
            </a:endParaRPr>
          </a:p>
        </p:txBody>
      </p:sp>
      <p:sp>
        <p:nvSpPr>
          <p:cNvPr id="427" name="Google Shape;427;p59"/>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428" name="Google Shape;428;p59"/>
          <p:cNvSpPr/>
          <p:nvPr/>
        </p:nvSpPr>
        <p:spPr>
          <a:xfrm>
            <a:off x="1929900" y="4879300"/>
            <a:ext cx="22311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429" name="Google Shape;429;p59"/>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430" name="Google Shape;430;p59"/>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431" name="Google Shape;431;p59"/>
          <p:cNvSpPr txBox="1"/>
          <p:nvPr/>
        </p:nvSpPr>
        <p:spPr>
          <a:xfrm>
            <a:off x="38550" y="4506025"/>
            <a:ext cx="51666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8A9096"/>
                </a:solidFill>
                <a:highlight>
                  <a:srgbClr val="FFFFFF"/>
                </a:highlight>
                <a:latin typeface="Arial"/>
                <a:ea typeface="Arial"/>
                <a:cs typeface="Arial"/>
                <a:sym typeface="Arial"/>
              </a:rPr>
              <a:t>Madaan, A. </a:t>
            </a:r>
            <a:r>
              <a:rPr b="0" i="1" lang="en" sz="1100" u="none" cap="none" strike="noStrike">
                <a:solidFill>
                  <a:srgbClr val="8A9096"/>
                </a:solidFill>
                <a:highlight>
                  <a:srgbClr val="FFFFFF"/>
                </a:highlight>
                <a:latin typeface="Arial"/>
                <a:ea typeface="Arial"/>
                <a:cs typeface="Arial"/>
                <a:sym typeface="Arial"/>
              </a:rPr>
              <a:t>et al.</a:t>
            </a:r>
            <a:r>
              <a:rPr b="0" i="0" lang="en" sz="1100" u="none" cap="none" strike="noStrike">
                <a:solidFill>
                  <a:srgbClr val="8A9096"/>
                </a:solidFill>
                <a:highlight>
                  <a:srgbClr val="FFFFFF"/>
                </a:highlight>
                <a:latin typeface="Arial"/>
                <a:ea typeface="Arial"/>
                <a:cs typeface="Arial"/>
                <a:sym typeface="Arial"/>
              </a:rPr>
              <a:t> (2023) ‘Self-Refine: Iterative Refinement with Self-Feedback’</a:t>
            </a:r>
            <a:endParaRPr b="0" i="0" sz="1800" u="none" cap="none" strike="noStrike">
              <a:solidFill>
                <a:schemeClr val="dk2"/>
              </a:solidFill>
              <a:latin typeface="Lora"/>
              <a:ea typeface="Lora"/>
              <a:cs typeface="Lora"/>
              <a:sym typeface="Lora"/>
            </a:endParaRPr>
          </a:p>
        </p:txBody>
      </p:sp>
      <p:sp>
        <p:nvSpPr>
          <p:cNvPr id="432" name="Google Shape;432;p59"/>
          <p:cNvSpPr txBox="1"/>
          <p:nvPr/>
        </p:nvSpPr>
        <p:spPr>
          <a:xfrm>
            <a:off x="553350" y="832800"/>
            <a:ext cx="80373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Prior work shows that </a:t>
            </a:r>
            <a:r>
              <a:rPr b="1" i="0" lang="en" sz="1200" u="none" cap="none" strike="noStrike">
                <a:solidFill>
                  <a:schemeClr val="accent1"/>
                </a:solidFill>
                <a:latin typeface="Lora"/>
                <a:ea typeface="Lora"/>
                <a:cs typeface="Lora"/>
                <a:sym typeface="Lora"/>
              </a:rPr>
              <a:t>self-improvement (S.I.) is useful</a:t>
            </a:r>
            <a:r>
              <a:rPr b="0" i="0" lang="en" sz="1200" u="none" cap="none" strike="noStrike">
                <a:solidFill>
                  <a:schemeClr val="dk2"/>
                </a:solidFill>
                <a:latin typeface="Lora"/>
                <a:ea typeface="Lora"/>
                <a:cs typeface="Lora"/>
                <a:sym typeface="Lora"/>
              </a:rPr>
              <a:t> for task performance/generalization </a:t>
            </a:r>
            <a:r>
              <a:rPr b="0" i="0" lang="en" sz="1000" u="none" cap="none" strike="noStrike">
                <a:solidFill>
                  <a:schemeClr val="dk1"/>
                </a:solidFill>
                <a:latin typeface="Lora"/>
                <a:ea typeface="Lora"/>
                <a:cs typeface="Lora"/>
                <a:sym typeface="Lora"/>
              </a:rPr>
              <a:t>(Madaan, et al, 2023)</a:t>
            </a:r>
            <a:endParaRPr b="0" i="0" sz="10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We find prompt-based S.I./simple distillation methods </a:t>
            </a:r>
            <a:r>
              <a:rPr b="1" i="0" lang="en" sz="1200" u="none" cap="none" strike="noStrike">
                <a:solidFill>
                  <a:srgbClr val="FF9900"/>
                </a:solidFill>
                <a:latin typeface="Lora"/>
                <a:ea typeface="Lora"/>
                <a:cs typeface="Lora"/>
                <a:sym typeface="Lora"/>
              </a:rPr>
              <a:t>fails with small LM</a:t>
            </a:r>
            <a:endParaRPr b="1" i="0" sz="1000" u="none" cap="none" strike="noStrike">
              <a:solidFill>
                <a:srgbClr val="FF9900"/>
              </a:solidFill>
              <a:latin typeface="Lora"/>
              <a:ea typeface="Lora"/>
              <a:cs typeface="Lora"/>
              <a:sym typeface="Lora"/>
            </a:endParaRPr>
          </a:p>
        </p:txBody>
      </p:sp>
      <p:pic>
        <p:nvPicPr>
          <p:cNvPr id="433" name="Google Shape;433;p59"/>
          <p:cNvPicPr preferRelativeResize="0"/>
          <p:nvPr/>
        </p:nvPicPr>
        <p:blipFill rotWithShape="1">
          <a:blip r:embed="rId3">
            <a:alphaModFix/>
          </a:blip>
          <a:srcRect b="0" l="0" r="0" t="0"/>
          <a:stretch/>
        </p:blipFill>
        <p:spPr>
          <a:xfrm>
            <a:off x="308450" y="1402236"/>
            <a:ext cx="979525" cy="979500"/>
          </a:xfrm>
          <a:prstGeom prst="rect">
            <a:avLst/>
          </a:prstGeom>
          <a:noFill/>
          <a:ln>
            <a:noFill/>
          </a:ln>
        </p:spPr>
      </p:pic>
      <p:pic>
        <p:nvPicPr>
          <p:cNvPr id="434" name="Google Shape;434;p59"/>
          <p:cNvPicPr preferRelativeResize="0"/>
          <p:nvPr/>
        </p:nvPicPr>
        <p:blipFill rotWithShape="1">
          <a:blip r:embed="rId4">
            <a:alphaModFix/>
          </a:blip>
          <a:srcRect b="0" l="0" r="0" t="0"/>
          <a:stretch/>
        </p:blipFill>
        <p:spPr>
          <a:xfrm>
            <a:off x="1134650" y="1638500"/>
            <a:ext cx="506975" cy="506975"/>
          </a:xfrm>
          <a:prstGeom prst="rect">
            <a:avLst/>
          </a:prstGeom>
          <a:noFill/>
          <a:ln>
            <a:noFill/>
          </a:ln>
        </p:spPr>
      </p:pic>
      <p:sp>
        <p:nvSpPr>
          <p:cNvPr id="435" name="Google Shape;435;p59"/>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11</a:t>
            </a:r>
            <a:endParaRPr b="0" i="0" sz="1200" u="none" cap="none" strike="noStrike">
              <a:solidFill>
                <a:schemeClr val="dk2"/>
              </a:solidFill>
              <a:latin typeface="Lora"/>
              <a:ea typeface="Lora"/>
              <a:cs typeface="Lora"/>
              <a:sym typeface="L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Motivation</a:t>
            </a:r>
            <a:endParaRPr b="0" i="0" sz="1400" u="none" cap="none" strike="noStrike">
              <a:solidFill>
                <a:srgbClr val="02236D"/>
              </a:solidFill>
              <a:latin typeface="Lora"/>
              <a:ea typeface="Lora"/>
              <a:cs typeface="Lora"/>
              <a:sym typeface="Lora"/>
            </a:endParaRPr>
          </a:p>
        </p:txBody>
      </p:sp>
      <p:sp>
        <p:nvSpPr>
          <p:cNvPr id="442" name="Google Shape;442;p60"/>
          <p:cNvSpPr txBox="1"/>
          <p:nvPr/>
        </p:nvSpPr>
        <p:spPr>
          <a:xfrm>
            <a:off x="553350" y="2267788"/>
            <a:ext cx="74184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Lora"/>
              <a:buAutoNum type="arabicPeriod"/>
            </a:pPr>
            <a:r>
              <a:rPr b="0" i="0" lang="en" sz="1200" u="none" cap="none" strike="noStrike">
                <a:solidFill>
                  <a:schemeClr val="dk1"/>
                </a:solidFill>
                <a:latin typeface="Lora"/>
                <a:ea typeface="Lora"/>
                <a:cs typeface="Lora"/>
                <a:sym typeface="Lora"/>
              </a:rPr>
              <a:t>Treat “self-improvement” as a task to learn</a:t>
            </a:r>
            <a:endParaRPr b="0" i="0" sz="1200" u="none" cap="none" strike="noStrike">
              <a:solidFill>
                <a:schemeClr val="dk1"/>
              </a:solidFill>
              <a:latin typeface="Lora"/>
              <a:ea typeface="Lora"/>
              <a:cs typeface="Lora"/>
              <a:sym typeface="Lora"/>
            </a:endParaRPr>
          </a:p>
        </p:txBody>
      </p:sp>
      <p:sp>
        <p:nvSpPr>
          <p:cNvPr id="443" name="Google Shape;443;p60"/>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444" name="Google Shape;444;p60"/>
          <p:cNvSpPr/>
          <p:nvPr/>
        </p:nvSpPr>
        <p:spPr>
          <a:xfrm>
            <a:off x="1929900" y="4879300"/>
            <a:ext cx="22311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445" name="Google Shape;445;p60"/>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446" name="Google Shape;446;p60"/>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447" name="Google Shape;447;p60"/>
          <p:cNvSpPr txBox="1"/>
          <p:nvPr/>
        </p:nvSpPr>
        <p:spPr>
          <a:xfrm>
            <a:off x="38550" y="4506025"/>
            <a:ext cx="51666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8A9096"/>
                </a:solidFill>
                <a:highlight>
                  <a:srgbClr val="FFFFFF"/>
                </a:highlight>
                <a:latin typeface="Arial"/>
                <a:ea typeface="Arial"/>
                <a:cs typeface="Arial"/>
                <a:sym typeface="Arial"/>
              </a:rPr>
              <a:t>Madaan, A. </a:t>
            </a:r>
            <a:r>
              <a:rPr b="0" i="1" lang="en" sz="1100" u="none" cap="none" strike="noStrike">
                <a:solidFill>
                  <a:srgbClr val="8A9096"/>
                </a:solidFill>
                <a:highlight>
                  <a:srgbClr val="FFFFFF"/>
                </a:highlight>
                <a:latin typeface="Arial"/>
                <a:ea typeface="Arial"/>
                <a:cs typeface="Arial"/>
                <a:sym typeface="Arial"/>
              </a:rPr>
              <a:t>et al.</a:t>
            </a:r>
            <a:r>
              <a:rPr b="0" i="0" lang="en" sz="1100" u="none" cap="none" strike="noStrike">
                <a:solidFill>
                  <a:srgbClr val="8A9096"/>
                </a:solidFill>
                <a:highlight>
                  <a:srgbClr val="FFFFFF"/>
                </a:highlight>
                <a:latin typeface="Arial"/>
                <a:ea typeface="Arial"/>
                <a:cs typeface="Arial"/>
                <a:sym typeface="Arial"/>
              </a:rPr>
              <a:t> (2023) ‘Self-Refine: Iterative Refinement with Self-Feedback’</a:t>
            </a:r>
            <a:endParaRPr b="0" i="0" sz="1800" u="none" cap="none" strike="noStrike">
              <a:solidFill>
                <a:schemeClr val="dk2"/>
              </a:solidFill>
              <a:latin typeface="Lora"/>
              <a:ea typeface="Lora"/>
              <a:cs typeface="Lora"/>
              <a:sym typeface="Lora"/>
            </a:endParaRPr>
          </a:p>
        </p:txBody>
      </p:sp>
      <p:sp>
        <p:nvSpPr>
          <p:cNvPr id="448" name="Google Shape;448;p60"/>
          <p:cNvSpPr txBox="1"/>
          <p:nvPr/>
        </p:nvSpPr>
        <p:spPr>
          <a:xfrm>
            <a:off x="553350" y="832800"/>
            <a:ext cx="80373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Prior work shows that </a:t>
            </a:r>
            <a:r>
              <a:rPr b="1" i="0" lang="en" sz="1200" u="none" cap="none" strike="noStrike">
                <a:solidFill>
                  <a:schemeClr val="accent1"/>
                </a:solidFill>
                <a:latin typeface="Lora"/>
                <a:ea typeface="Lora"/>
                <a:cs typeface="Lora"/>
                <a:sym typeface="Lora"/>
              </a:rPr>
              <a:t>self-improvement (S.I.) is useful</a:t>
            </a:r>
            <a:r>
              <a:rPr b="0" i="0" lang="en" sz="1200" u="none" cap="none" strike="noStrike">
                <a:solidFill>
                  <a:schemeClr val="dk2"/>
                </a:solidFill>
                <a:latin typeface="Lora"/>
                <a:ea typeface="Lora"/>
                <a:cs typeface="Lora"/>
                <a:sym typeface="Lora"/>
              </a:rPr>
              <a:t> for task performance/generalization </a:t>
            </a:r>
            <a:r>
              <a:rPr b="0" i="0" lang="en" sz="1000" u="none" cap="none" strike="noStrike">
                <a:solidFill>
                  <a:schemeClr val="dk1"/>
                </a:solidFill>
                <a:latin typeface="Lora"/>
                <a:ea typeface="Lora"/>
                <a:cs typeface="Lora"/>
                <a:sym typeface="Lora"/>
              </a:rPr>
              <a:t>(Madaan, et al, 2023)</a:t>
            </a:r>
            <a:endParaRPr b="0" i="0" sz="10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We find prompt-based S.I./simple distillation methods </a:t>
            </a:r>
            <a:r>
              <a:rPr b="1" i="0" lang="en" sz="1200" u="none" cap="none" strike="noStrike">
                <a:solidFill>
                  <a:srgbClr val="FF9900"/>
                </a:solidFill>
                <a:latin typeface="Lora"/>
                <a:ea typeface="Lora"/>
                <a:cs typeface="Lora"/>
                <a:sym typeface="Lora"/>
              </a:rPr>
              <a:t>fails with small LM</a:t>
            </a:r>
            <a:endParaRPr b="1" i="0" sz="1000" u="none" cap="none" strike="noStrike">
              <a:solidFill>
                <a:srgbClr val="FF9900"/>
              </a:solidFill>
              <a:latin typeface="Lora"/>
              <a:ea typeface="Lora"/>
              <a:cs typeface="Lora"/>
              <a:sym typeface="Lora"/>
            </a:endParaRPr>
          </a:p>
        </p:txBody>
      </p:sp>
      <p:sp>
        <p:nvSpPr>
          <p:cNvPr id="449" name="Google Shape;449;p60"/>
          <p:cNvSpPr txBox="1"/>
          <p:nvPr/>
        </p:nvSpPr>
        <p:spPr>
          <a:xfrm>
            <a:off x="553350" y="2585325"/>
            <a:ext cx="7782600" cy="1108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Lora"/>
              <a:buAutoNum type="arabicPeriod" startAt="2"/>
            </a:pPr>
            <a:r>
              <a:rPr b="0" i="0" lang="en" sz="1200" u="none" cap="none" strike="noStrike">
                <a:solidFill>
                  <a:schemeClr val="dk1"/>
                </a:solidFill>
                <a:latin typeface="Lora"/>
                <a:ea typeface="Lora"/>
                <a:cs typeface="Lora"/>
                <a:sym typeface="Lora"/>
              </a:rPr>
              <a:t>But learn “self-improvement” </a:t>
            </a:r>
            <a:r>
              <a:rPr b="1" i="0" lang="en" sz="1200" u="none" cap="none" strike="noStrike">
                <a:solidFill>
                  <a:srgbClr val="4285F4"/>
                </a:solidFill>
                <a:latin typeface="Lora"/>
                <a:ea typeface="Lora"/>
                <a:cs typeface="Lora"/>
                <a:sym typeface="Lora"/>
              </a:rPr>
              <a:t>online</a:t>
            </a:r>
            <a:endParaRPr b="1" i="0" sz="1200" u="none" cap="none" strike="noStrike">
              <a:solidFill>
                <a:srgbClr val="4285F4"/>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4285F4"/>
              </a:solidFill>
              <a:latin typeface="Lora"/>
              <a:ea typeface="Lora"/>
              <a:cs typeface="Lora"/>
              <a:sym typeface="Lora"/>
            </a:endParaRPr>
          </a:p>
          <a:p>
            <a:pPr indent="-304800" lvl="0" marL="914400" marR="0" rtl="0" algn="l">
              <a:lnSpc>
                <a:spcPct val="100000"/>
              </a:lnSpc>
              <a:spcBef>
                <a:spcPts val="0"/>
              </a:spcBef>
              <a:spcAft>
                <a:spcPts val="0"/>
              </a:spcAft>
              <a:buClr>
                <a:schemeClr val="dk1"/>
              </a:buClr>
              <a:buSzPts val="1200"/>
              <a:buFont typeface="Lora"/>
              <a:buChar char="-"/>
            </a:pPr>
            <a:r>
              <a:rPr b="0" i="0" lang="en" sz="1200" u="none" cap="none" strike="noStrike">
                <a:solidFill>
                  <a:schemeClr val="dk1"/>
                </a:solidFill>
                <a:latin typeface="Lora"/>
                <a:ea typeface="Lora"/>
                <a:cs typeface="Lora"/>
                <a:sym typeface="Lora"/>
              </a:rPr>
              <a:t>consider LLMs/python scripts as </a:t>
            </a:r>
            <a:r>
              <a:rPr b="0" i="0" lang="en" sz="1200" u="none" cap="none" strike="sngStrike">
                <a:solidFill>
                  <a:srgbClr val="4285F4"/>
                </a:solidFill>
                <a:latin typeface="Lora"/>
                <a:ea typeface="Lora"/>
                <a:cs typeface="Lora"/>
                <a:sym typeface="Lora"/>
              </a:rPr>
              <a:t>teacher model</a:t>
            </a:r>
            <a:r>
              <a:rPr b="1" i="0" lang="en" sz="1200" u="none" cap="none" strike="noStrike">
                <a:solidFill>
                  <a:srgbClr val="4285F4"/>
                </a:solidFill>
                <a:latin typeface="Lora"/>
                <a:ea typeface="Lora"/>
                <a:cs typeface="Lora"/>
                <a:sym typeface="Lora"/>
              </a:rPr>
              <a:t> edit models</a:t>
            </a:r>
            <a:r>
              <a:rPr b="0" i="0" lang="en" sz="1200" u="none" cap="none" strike="noStrike">
                <a:solidFill>
                  <a:schemeClr val="dk1"/>
                </a:solidFill>
                <a:latin typeface="Lora"/>
                <a:ea typeface="Lora"/>
                <a:cs typeface="Lora"/>
                <a:sym typeface="Lora"/>
              </a:rPr>
              <a:t> to modify small LM’s attempts</a:t>
            </a:r>
            <a:endParaRPr b="0" i="0" sz="1200" u="none" cap="none" strike="noStrike">
              <a:solidFill>
                <a:schemeClr val="dk1"/>
              </a:solidFill>
              <a:latin typeface="Lora"/>
              <a:ea typeface="Lora"/>
              <a:cs typeface="Lora"/>
              <a:sym typeface="Lora"/>
            </a:endParaRPr>
          </a:p>
          <a:p>
            <a:pPr indent="-304800" lvl="0" marL="914400" marR="0" rtl="0" algn="l">
              <a:lnSpc>
                <a:spcPct val="100000"/>
              </a:lnSpc>
              <a:spcBef>
                <a:spcPts val="0"/>
              </a:spcBef>
              <a:spcAft>
                <a:spcPts val="0"/>
              </a:spcAft>
              <a:buClr>
                <a:schemeClr val="dk1"/>
              </a:buClr>
              <a:buSzPts val="1200"/>
              <a:buFont typeface="Lora"/>
              <a:buChar char="-"/>
            </a:pPr>
            <a:r>
              <a:rPr b="1" i="0" lang="en" sz="1200" u="none" cap="none" strike="noStrike">
                <a:solidFill>
                  <a:schemeClr val="accent1"/>
                </a:solidFill>
                <a:latin typeface="Lora"/>
                <a:ea typeface="Lora"/>
                <a:cs typeface="Lora"/>
                <a:sym typeface="Lora"/>
              </a:rPr>
              <a:t>replay this interaction</a:t>
            </a:r>
            <a:r>
              <a:rPr b="0" i="0" lang="en" sz="1200" u="none" cap="none" strike="noStrike">
                <a:solidFill>
                  <a:schemeClr val="accent1"/>
                </a:solidFill>
                <a:latin typeface="Lora"/>
                <a:ea typeface="Lora"/>
                <a:cs typeface="Lora"/>
                <a:sym typeface="Lora"/>
              </a:rPr>
              <a:t> </a:t>
            </a:r>
            <a:r>
              <a:rPr b="1" i="0" lang="en" sz="1200" u="none" cap="none" strike="noStrike">
                <a:solidFill>
                  <a:schemeClr val="accent1"/>
                </a:solidFill>
                <a:latin typeface="Lora"/>
                <a:ea typeface="Lora"/>
                <a:cs typeface="Lora"/>
                <a:sym typeface="Lora"/>
              </a:rPr>
              <a:t>experience</a:t>
            </a:r>
            <a:r>
              <a:rPr b="0" i="0" lang="en" sz="1200" u="none" cap="none" strike="noStrike">
                <a:solidFill>
                  <a:schemeClr val="dk1"/>
                </a:solidFill>
                <a:latin typeface="Lora"/>
                <a:ea typeface="Lora"/>
                <a:cs typeface="Lora"/>
                <a:sym typeface="Lora"/>
              </a:rPr>
              <a:t> to train the small LM</a:t>
            </a:r>
            <a:endParaRPr b="0" i="0" sz="12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4285F4"/>
              </a:solidFill>
              <a:latin typeface="Lora"/>
              <a:ea typeface="Lora"/>
              <a:cs typeface="Lora"/>
              <a:sym typeface="Lora"/>
            </a:endParaRPr>
          </a:p>
        </p:txBody>
      </p:sp>
      <p:pic>
        <p:nvPicPr>
          <p:cNvPr id="450" name="Google Shape;450;p60"/>
          <p:cNvPicPr preferRelativeResize="0"/>
          <p:nvPr/>
        </p:nvPicPr>
        <p:blipFill rotWithShape="1">
          <a:blip r:embed="rId3">
            <a:alphaModFix/>
          </a:blip>
          <a:srcRect b="0" l="0" r="0" t="0"/>
          <a:stretch/>
        </p:blipFill>
        <p:spPr>
          <a:xfrm>
            <a:off x="308450" y="1402236"/>
            <a:ext cx="979525" cy="979500"/>
          </a:xfrm>
          <a:prstGeom prst="rect">
            <a:avLst/>
          </a:prstGeom>
          <a:noFill/>
          <a:ln>
            <a:noFill/>
          </a:ln>
        </p:spPr>
      </p:pic>
      <p:pic>
        <p:nvPicPr>
          <p:cNvPr id="451" name="Google Shape;451;p60"/>
          <p:cNvPicPr preferRelativeResize="0"/>
          <p:nvPr/>
        </p:nvPicPr>
        <p:blipFill rotWithShape="1">
          <a:blip r:embed="rId4">
            <a:alphaModFix/>
          </a:blip>
          <a:srcRect b="0" l="0" r="0" t="0"/>
          <a:stretch/>
        </p:blipFill>
        <p:spPr>
          <a:xfrm>
            <a:off x="1134650" y="1638500"/>
            <a:ext cx="506975" cy="506975"/>
          </a:xfrm>
          <a:prstGeom prst="rect">
            <a:avLst/>
          </a:prstGeom>
          <a:noFill/>
          <a:ln>
            <a:noFill/>
          </a:ln>
        </p:spPr>
      </p:pic>
      <p:sp>
        <p:nvSpPr>
          <p:cNvPr id="452" name="Google Shape;452;p60"/>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12</a:t>
            </a:r>
            <a:endParaRPr b="0" i="0" sz="1200" u="none" cap="none" strike="noStrike">
              <a:solidFill>
                <a:schemeClr val="dk2"/>
              </a:solidFill>
              <a:latin typeface="Lora"/>
              <a:ea typeface="Lora"/>
              <a:cs typeface="Lora"/>
              <a:sym typeface="Lora"/>
            </a:endParaRPr>
          </a:p>
        </p:txBody>
      </p:sp>
      <p:pic>
        <p:nvPicPr>
          <p:cNvPr id="453" name="Google Shape;453;p60"/>
          <p:cNvPicPr preferRelativeResize="0"/>
          <p:nvPr/>
        </p:nvPicPr>
        <p:blipFill rotWithShape="1">
          <a:blip r:embed="rId5">
            <a:alphaModFix/>
          </a:blip>
          <a:srcRect b="0" l="0" r="0" t="0"/>
          <a:stretch/>
        </p:blipFill>
        <p:spPr>
          <a:xfrm>
            <a:off x="2846825" y="3807600"/>
            <a:ext cx="506975" cy="506975"/>
          </a:xfrm>
          <a:prstGeom prst="rect">
            <a:avLst/>
          </a:prstGeom>
          <a:noFill/>
          <a:ln>
            <a:noFill/>
          </a:ln>
        </p:spPr>
      </p:pic>
      <p:pic>
        <p:nvPicPr>
          <p:cNvPr id="454" name="Google Shape;454;p60"/>
          <p:cNvPicPr preferRelativeResize="0"/>
          <p:nvPr/>
        </p:nvPicPr>
        <p:blipFill rotWithShape="1">
          <a:blip r:embed="rId6">
            <a:alphaModFix/>
          </a:blip>
          <a:srcRect b="0" l="0" r="0" t="0"/>
          <a:stretch/>
        </p:blipFill>
        <p:spPr>
          <a:xfrm>
            <a:off x="2025600" y="3410163"/>
            <a:ext cx="749475" cy="749475"/>
          </a:xfrm>
          <a:prstGeom prst="rect">
            <a:avLst/>
          </a:prstGeom>
          <a:noFill/>
          <a:ln>
            <a:noFill/>
          </a:ln>
        </p:spPr>
      </p:pic>
      <p:pic>
        <p:nvPicPr>
          <p:cNvPr id="455" name="Google Shape;455;p60"/>
          <p:cNvPicPr preferRelativeResize="0"/>
          <p:nvPr/>
        </p:nvPicPr>
        <p:blipFill rotWithShape="1">
          <a:blip r:embed="rId7">
            <a:alphaModFix/>
          </a:blip>
          <a:srcRect b="0" l="0" r="0" t="0"/>
          <a:stretch/>
        </p:blipFill>
        <p:spPr>
          <a:xfrm rot="7365266">
            <a:off x="2527672" y="3800894"/>
            <a:ext cx="422325" cy="422316"/>
          </a:xfrm>
          <a:prstGeom prst="rect">
            <a:avLst/>
          </a:prstGeom>
          <a:noFill/>
          <a:ln>
            <a:noFill/>
          </a:ln>
        </p:spPr>
      </p:pic>
      <p:pic>
        <p:nvPicPr>
          <p:cNvPr id="456" name="Google Shape;456;p60"/>
          <p:cNvPicPr preferRelativeResize="0"/>
          <p:nvPr/>
        </p:nvPicPr>
        <p:blipFill rotWithShape="1">
          <a:blip r:embed="rId8">
            <a:alphaModFix/>
          </a:blip>
          <a:srcRect b="0" l="0" r="0" t="0"/>
          <a:stretch/>
        </p:blipFill>
        <p:spPr>
          <a:xfrm>
            <a:off x="939600" y="3918875"/>
            <a:ext cx="506975" cy="506975"/>
          </a:xfrm>
          <a:prstGeom prst="rect">
            <a:avLst/>
          </a:prstGeom>
          <a:noFill/>
          <a:ln>
            <a:noFill/>
          </a:ln>
        </p:spPr>
      </p:pic>
      <p:sp>
        <p:nvSpPr>
          <p:cNvPr id="457" name="Google Shape;457;p60"/>
          <p:cNvSpPr/>
          <p:nvPr/>
        </p:nvSpPr>
        <p:spPr>
          <a:xfrm rot="1520276">
            <a:off x="886232" y="3988605"/>
            <a:ext cx="2480860" cy="91653"/>
          </a:xfrm>
          <a:prstGeom prst="roundRect">
            <a:avLst>
              <a:gd fmla="val 50000" name="adj"/>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458" name="Google Shape;458;p60"/>
          <p:cNvSpPr/>
          <p:nvPr/>
        </p:nvSpPr>
        <p:spPr>
          <a:xfrm flipH="1" rot="-1520276">
            <a:off x="886308" y="3988605"/>
            <a:ext cx="2480860" cy="91653"/>
          </a:xfrm>
          <a:prstGeom prst="roundRect">
            <a:avLst>
              <a:gd fmla="val 50000" name="adj"/>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Motivation</a:t>
            </a:r>
            <a:endParaRPr b="0" i="0" sz="1400" u="none" cap="none" strike="noStrike">
              <a:solidFill>
                <a:srgbClr val="02236D"/>
              </a:solidFill>
              <a:latin typeface="Lora"/>
              <a:ea typeface="Lora"/>
              <a:cs typeface="Lora"/>
              <a:sym typeface="Lora"/>
            </a:endParaRPr>
          </a:p>
        </p:txBody>
      </p:sp>
      <p:sp>
        <p:nvSpPr>
          <p:cNvPr id="465" name="Google Shape;465;p61"/>
          <p:cNvSpPr txBox="1"/>
          <p:nvPr/>
        </p:nvSpPr>
        <p:spPr>
          <a:xfrm>
            <a:off x="553350" y="2267788"/>
            <a:ext cx="74184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Lora"/>
              <a:buAutoNum type="arabicPeriod"/>
            </a:pPr>
            <a:r>
              <a:rPr b="0" i="0" lang="en" sz="1200" u="none" cap="none" strike="noStrike">
                <a:solidFill>
                  <a:schemeClr val="dk1"/>
                </a:solidFill>
                <a:latin typeface="Lora"/>
                <a:ea typeface="Lora"/>
                <a:cs typeface="Lora"/>
                <a:sym typeface="Lora"/>
              </a:rPr>
              <a:t>Treat “self-improvement” as a task to learn</a:t>
            </a:r>
            <a:endParaRPr b="0" i="0" sz="1200" u="none" cap="none" strike="noStrike">
              <a:solidFill>
                <a:schemeClr val="dk1"/>
              </a:solidFill>
              <a:latin typeface="Lora"/>
              <a:ea typeface="Lora"/>
              <a:cs typeface="Lora"/>
              <a:sym typeface="Lora"/>
            </a:endParaRPr>
          </a:p>
        </p:txBody>
      </p:sp>
      <p:sp>
        <p:nvSpPr>
          <p:cNvPr id="466" name="Google Shape;466;p61"/>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467" name="Google Shape;467;p61"/>
          <p:cNvSpPr/>
          <p:nvPr/>
        </p:nvSpPr>
        <p:spPr>
          <a:xfrm>
            <a:off x="1929900" y="4879300"/>
            <a:ext cx="22311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468" name="Google Shape;468;p61"/>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469" name="Google Shape;469;p61"/>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470" name="Google Shape;470;p61"/>
          <p:cNvSpPr txBox="1"/>
          <p:nvPr/>
        </p:nvSpPr>
        <p:spPr>
          <a:xfrm>
            <a:off x="38550" y="4506025"/>
            <a:ext cx="51666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8A9096"/>
                </a:solidFill>
                <a:highlight>
                  <a:srgbClr val="FFFFFF"/>
                </a:highlight>
                <a:latin typeface="Arial"/>
                <a:ea typeface="Arial"/>
                <a:cs typeface="Arial"/>
                <a:sym typeface="Arial"/>
              </a:rPr>
              <a:t>Madaan, A. </a:t>
            </a:r>
            <a:r>
              <a:rPr b="0" i="1" lang="en" sz="1100" u="none" cap="none" strike="noStrike">
                <a:solidFill>
                  <a:srgbClr val="8A9096"/>
                </a:solidFill>
                <a:highlight>
                  <a:srgbClr val="FFFFFF"/>
                </a:highlight>
                <a:latin typeface="Arial"/>
                <a:ea typeface="Arial"/>
                <a:cs typeface="Arial"/>
                <a:sym typeface="Arial"/>
              </a:rPr>
              <a:t>et al.</a:t>
            </a:r>
            <a:r>
              <a:rPr b="0" i="0" lang="en" sz="1100" u="none" cap="none" strike="noStrike">
                <a:solidFill>
                  <a:srgbClr val="8A9096"/>
                </a:solidFill>
                <a:highlight>
                  <a:srgbClr val="FFFFFF"/>
                </a:highlight>
                <a:latin typeface="Arial"/>
                <a:ea typeface="Arial"/>
                <a:cs typeface="Arial"/>
                <a:sym typeface="Arial"/>
              </a:rPr>
              <a:t> (2023) ‘Self-Refine: Iterative Refinement with Self-Feedback’</a:t>
            </a:r>
            <a:endParaRPr b="0" i="0" sz="1800" u="none" cap="none" strike="noStrike">
              <a:solidFill>
                <a:schemeClr val="dk2"/>
              </a:solidFill>
              <a:latin typeface="Lora"/>
              <a:ea typeface="Lora"/>
              <a:cs typeface="Lora"/>
              <a:sym typeface="Lora"/>
            </a:endParaRPr>
          </a:p>
        </p:txBody>
      </p:sp>
      <p:sp>
        <p:nvSpPr>
          <p:cNvPr id="471" name="Google Shape;471;p61"/>
          <p:cNvSpPr txBox="1"/>
          <p:nvPr/>
        </p:nvSpPr>
        <p:spPr>
          <a:xfrm>
            <a:off x="553350" y="832800"/>
            <a:ext cx="80373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Prior work shows that </a:t>
            </a:r>
            <a:r>
              <a:rPr b="1" i="0" lang="en" sz="1200" u="none" cap="none" strike="noStrike">
                <a:solidFill>
                  <a:schemeClr val="accent1"/>
                </a:solidFill>
                <a:latin typeface="Lora"/>
                <a:ea typeface="Lora"/>
                <a:cs typeface="Lora"/>
                <a:sym typeface="Lora"/>
              </a:rPr>
              <a:t>self-improvement (S.I.) is useful</a:t>
            </a:r>
            <a:r>
              <a:rPr b="0" i="0" lang="en" sz="1200" u="none" cap="none" strike="noStrike">
                <a:solidFill>
                  <a:schemeClr val="dk2"/>
                </a:solidFill>
                <a:latin typeface="Lora"/>
                <a:ea typeface="Lora"/>
                <a:cs typeface="Lora"/>
                <a:sym typeface="Lora"/>
              </a:rPr>
              <a:t> for task performance/generalization </a:t>
            </a:r>
            <a:r>
              <a:rPr b="0" i="0" lang="en" sz="1000" u="none" cap="none" strike="noStrike">
                <a:solidFill>
                  <a:schemeClr val="dk1"/>
                </a:solidFill>
                <a:latin typeface="Lora"/>
                <a:ea typeface="Lora"/>
                <a:cs typeface="Lora"/>
                <a:sym typeface="Lora"/>
              </a:rPr>
              <a:t>(Madaan, et al, 2023)</a:t>
            </a:r>
            <a:endParaRPr b="0" i="0" sz="10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We find prompt-based S.I./simple distillation methods </a:t>
            </a:r>
            <a:r>
              <a:rPr b="1" i="0" lang="en" sz="1200" u="none" cap="none" strike="noStrike">
                <a:solidFill>
                  <a:srgbClr val="FF9900"/>
                </a:solidFill>
                <a:latin typeface="Lora"/>
                <a:ea typeface="Lora"/>
                <a:cs typeface="Lora"/>
                <a:sym typeface="Lora"/>
              </a:rPr>
              <a:t>fails with small LM</a:t>
            </a:r>
            <a:endParaRPr b="1" i="0" sz="1000" u="none" cap="none" strike="noStrike">
              <a:solidFill>
                <a:srgbClr val="FF9900"/>
              </a:solidFill>
              <a:latin typeface="Lora"/>
              <a:ea typeface="Lora"/>
              <a:cs typeface="Lora"/>
              <a:sym typeface="Lora"/>
            </a:endParaRPr>
          </a:p>
        </p:txBody>
      </p:sp>
      <p:sp>
        <p:nvSpPr>
          <p:cNvPr id="472" name="Google Shape;472;p61"/>
          <p:cNvSpPr txBox="1"/>
          <p:nvPr/>
        </p:nvSpPr>
        <p:spPr>
          <a:xfrm>
            <a:off x="553350" y="2585325"/>
            <a:ext cx="7782600" cy="1108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Lora"/>
              <a:buAutoNum type="arabicPeriod" startAt="2"/>
            </a:pPr>
            <a:r>
              <a:rPr b="0" i="0" lang="en" sz="1200" u="none" cap="none" strike="noStrike">
                <a:solidFill>
                  <a:schemeClr val="dk1"/>
                </a:solidFill>
                <a:latin typeface="Lora"/>
                <a:ea typeface="Lora"/>
                <a:cs typeface="Lora"/>
                <a:sym typeface="Lora"/>
              </a:rPr>
              <a:t>But learn “self-improvement” </a:t>
            </a:r>
            <a:r>
              <a:rPr b="1" i="0" lang="en" sz="1200" u="none" cap="none" strike="noStrike">
                <a:solidFill>
                  <a:srgbClr val="4285F4"/>
                </a:solidFill>
                <a:latin typeface="Lora"/>
                <a:ea typeface="Lora"/>
                <a:cs typeface="Lora"/>
                <a:sym typeface="Lora"/>
              </a:rPr>
              <a:t>online</a:t>
            </a:r>
            <a:endParaRPr b="1" i="0" sz="1200" u="none" cap="none" strike="noStrike">
              <a:solidFill>
                <a:srgbClr val="4285F4"/>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4285F4"/>
              </a:solidFill>
              <a:latin typeface="Lora"/>
              <a:ea typeface="Lora"/>
              <a:cs typeface="Lora"/>
              <a:sym typeface="Lora"/>
            </a:endParaRPr>
          </a:p>
          <a:p>
            <a:pPr indent="-304800" lvl="0" marL="914400" marR="0" rtl="0" algn="l">
              <a:lnSpc>
                <a:spcPct val="100000"/>
              </a:lnSpc>
              <a:spcBef>
                <a:spcPts val="0"/>
              </a:spcBef>
              <a:spcAft>
                <a:spcPts val="0"/>
              </a:spcAft>
              <a:buClr>
                <a:schemeClr val="dk1"/>
              </a:buClr>
              <a:buSzPts val="1200"/>
              <a:buFont typeface="Lora"/>
              <a:buChar char="-"/>
            </a:pPr>
            <a:r>
              <a:rPr b="0" i="0" lang="en" sz="1200" u="none" cap="none" strike="noStrike">
                <a:solidFill>
                  <a:schemeClr val="dk1"/>
                </a:solidFill>
                <a:latin typeface="Lora"/>
                <a:ea typeface="Lora"/>
                <a:cs typeface="Lora"/>
                <a:sym typeface="Lora"/>
              </a:rPr>
              <a:t>consider LLMs/python scripts as </a:t>
            </a:r>
            <a:r>
              <a:rPr b="0" i="0" lang="en" sz="1200" u="none" cap="none" strike="sngStrike">
                <a:solidFill>
                  <a:srgbClr val="4285F4"/>
                </a:solidFill>
                <a:latin typeface="Lora"/>
                <a:ea typeface="Lora"/>
                <a:cs typeface="Lora"/>
                <a:sym typeface="Lora"/>
              </a:rPr>
              <a:t>teacher model</a:t>
            </a:r>
            <a:r>
              <a:rPr b="1" i="0" lang="en" sz="1200" u="none" cap="none" strike="noStrike">
                <a:solidFill>
                  <a:srgbClr val="4285F4"/>
                </a:solidFill>
                <a:latin typeface="Lora"/>
                <a:ea typeface="Lora"/>
                <a:cs typeface="Lora"/>
                <a:sym typeface="Lora"/>
              </a:rPr>
              <a:t> edit models</a:t>
            </a:r>
            <a:r>
              <a:rPr b="0" i="0" lang="en" sz="1200" u="none" cap="none" strike="noStrike">
                <a:solidFill>
                  <a:schemeClr val="dk1"/>
                </a:solidFill>
                <a:latin typeface="Lora"/>
                <a:ea typeface="Lora"/>
                <a:cs typeface="Lora"/>
                <a:sym typeface="Lora"/>
              </a:rPr>
              <a:t> to modify small LM’s attempts</a:t>
            </a:r>
            <a:endParaRPr b="0" i="0" sz="1200" u="none" cap="none" strike="noStrike">
              <a:solidFill>
                <a:schemeClr val="dk1"/>
              </a:solidFill>
              <a:latin typeface="Lora"/>
              <a:ea typeface="Lora"/>
              <a:cs typeface="Lora"/>
              <a:sym typeface="Lora"/>
            </a:endParaRPr>
          </a:p>
          <a:p>
            <a:pPr indent="-304800" lvl="0" marL="914400" marR="0" rtl="0" algn="l">
              <a:lnSpc>
                <a:spcPct val="100000"/>
              </a:lnSpc>
              <a:spcBef>
                <a:spcPts val="0"/>
              </a:spcBef>
              <a:spcAft>
                <a:spcPts val="0"/>
              </a:spcAft>
              <a:buClr>
                <a:schemeClr val="dk1"/>
              </a:buClr>
              <a:buSzPts val="1200"/>
              <a:buFont typeface="Lora"/>
              <a:buChar char="-"/>
            </a:pPr>
            <a:r>
              <a:rPr b="1" i="0" lang="en" sz="1200" u="none" cap="none" strike="noStrike">
                <a:solidFill>
                  <a:schemeClr val="accent1"/>
                </a:solidFill>
                <a:latin typeface="Lora"/>
                <a:ea typeface="Lora"/>
                <a:cs typeface="Lora"/>
                <a:sym typeface="Lora"/>
              </a:rPr>
              <a:t>replay this interaction experience</a:t>
            </a:r>
            <a:r>
              <a:rPr b="0" i="0" lang="en" sz="1200" u="none" cap="none" strike="noStrike">
                <a:solidFill>
                  <a:schemeClr val="dk1"/>
                </a:solidFill>
                <a:latin typeface="Lora"/>
                <a:ea typeface="Lora"/>
                <a:cs typeface="Lora"/>
                <a:sym typeface="Lora"/>
              </a:rPr>
              <a:t> to train the small LM</a:t>
            </a:r>
            <a:endParaRPr b="0" i="0" sz="12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4285F4"/>
              </a:solidFill>
              <a:latin typeface="Lora"/>
              <a:ea typeface="Lora"/>
              <a:cs typeface="Lora"/>
              <a:sym typeface="Lora"/>
            </a:endParaRPr>
          </a:p>
        </p:txBody>
      </p:sp>
      <p:pic>
        <p:nvPicPr>
          <p:cNvPr id="473" name="Google Shape;473;p61"/>
          <p:cNvPicPr preferRelativeResize="0"/>
          <p:nvPr/>
        </p:nvPicPr>
        <p:blipFill rotWithShape="1">
          <a:blip r:embed="rId3">
            <a:alphaModFix/>
          </a:blip>
          <a:srcRect b="0" l="0" r="0" t="0"/>
          <a:stretch/>
        </p:blipFill>
        <p:spPr>
          <a:xfrm>
            <a:off x="308450" y="1402236"/>
            <a:ext cx="979525" cy="979500"/>
          </a:xfrm>
          <a:prstGeom prst="rect">
            <a:avLst/>
          </a:prstGeom>
          <a:noFill/>
          <a:ln>
            <a:noFill/>
          </a:ln>
        </p:spPr>
      </p:pic>
      <p:pic>
        <p:nvPicPr>
          <p:cNvPr id="474" name="Google Shape;474;p61"/>
          <p:cNvPicPr preferRelativeResize="0"/>
          <p:nvPr/>
        </p:nvPicPr>
        <p:blipFill rotWithShape="1">
          <a:blip r:embed="rId4">
            <a:alphaModFix/>
          </a:blip>
          <a:srcRect b="0" l="0" r="0" t="0"/>
          <a:stretch/>
        </p:blipFill>
        <p:spPr>
          <a:xfrm>
            <a:off x="1134650" y="1638500"/>
            <a:ext cx="506975" cy="506975"/>
          </a:xfrm>
          <a:prstGeom prst="rect">
            <a:avLst/>
          </a:prstGeom>
          <a:noFill/>
          <a:ln>
            <a:noFill/>
          </a:ln>
        </p:spPr>
      </p:pic>
      <p:sp>
        <p:nvSpPr>
          <p:cNvPr id="475" name="Google Shape;475;p61"/>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13</a:t>
            </a:r>
            <a:endParaRPr b="0" i="0" sz="1200" u="none" cap="none" strike="noStrike">
              <a:solidFill>
                <a:schemeClr val="dk2"/>
              </a:solidFill>
              <a:latin typeface="Lora"/>
              <a:ea typeface="Lora"/>
              <a:cs typeface="Lora"/>
              <a:sym typeface="Lora"/>
            </a:endParaRPr>
          </a:p>
        </p:txBody>
      </p:sp>
      <p:pic>
        <p:nvPicPr>
          <p:cNvPr id="476" name="Google Shape;476;p61"/>
          <p:cNvPicPr preferRelativeResize="0"/>
          <p:nvPr/>
        </p:nvPicPr>
        <p:blipFill rotWithShape="1">
          <a:blip r:embed="rId5">
            <a:alphaModFix/>
          </a:blip>
          <a:srcRect b="0" l="0" r="0" t="0"/>
          <a:stretch/>
        </p:blipFill>
        <p:spPr>
          <a:xfrm>
            <a:off x="2846825" y="3807600"/>
            <a:ext cx="506975" cy="506975"/>
          </a:xfrm>
          <a:prstGeom prst="rect">
            <a:avLst/>
          </a:prstGeom>
          <a:noFill/>
          <a:ln>
            <a:noFill/>
          </a:ln>
        </p:spPr>
      </p:pic>
      <p:pic>
        <p:nvPicPr>
          <p:cNvPr id="477" name="Google Shape;477;p61"/>
          <p:cNvPicPr preferRelativeResize="0"/>
          <p:nvPr/>
        </p:nvPicPr>
        <p:blipFill rotWithShape="1">
          <a:blip r:embed="rId6">
            <a:alphaModFix/>
          </a:blip>
          <a:srcRect b="0" l="0" r="0" t="0"/>
          <a:stretch/>
        </p:blipFill>
        <p:spPr>
          <a:xfrm>
            <a:off x="2025600" y="3410163"/>
            <a:ext cx="749475" cy="749475"/>
          </a:xfrm>
          <a:prstGeom prst="rect">
            <a:avLst/>
          </a:prstGeom>
          <a:noFill/>
          <a:ln>
            <a:noFill/>
          </a:ln>
        </p:spPr>
      </p:pic>
      <p:pic>
        <p:nvPicPr>
          <p:cNvPr id="478" name="Google Shape;478;p61"/>
          <p:cNvPicPr preferRelativeResize="0"/>
          <p:nvPr/>
        </p:nvPicPr>
        <p:blipFill rotWithShape="1">
          <a:blip r:embed="rId7">
            <a:alphaModFix/>
          </a:blip>
          <a:srcRect b="0" l="0" r="0" t="0"/>
          <a:stretch/>
        </p:blipFill>
        <p:spPr>
          <a:xfrm rot="7365266">
            <a:off x="2527672" y="3800894"/>
            <a:ext cx="422325" cy="422316"/>
          </a:xfrm>
          <a:prstGeom prst="rect">
            <a:avLst/>
          </a:prstGeom>
          <a:noFill/>
          <a:ln>
            <a:noFill/>
          </a:ln>
        </p:spPr>
      </p:pic>
      <p:pic>
        <p:nvPicPr>
          <p:cNvPr id="479" name="Google Shape;479;p61"/>
          <p:cNvPicPr preferRelativeResize="0"/>
          <p:nvPr/>
        </p:nvPicPr>
        <p:blipFill rotWithShape="1">
          <a:blip r:embed="rId8">
            <a:alphaModFix/>
          </a:blip>
          <a:srcRect b="0" l="0" r="0" t="0"/>
          <a:stretch/>
        </p:blipFill>
        <p:spPr>
          <a:xfrm>
            <a:off x="939600" y="3918875"/>
            <a:ext cx="506975" cy="506975"/>
          </a:xfrm>
          <a:prstGeom prst="rect">
            <a:avLst/>
          </a:prstGeom>
          <a:noFill/>
          <a:ln>
            <a:noFill/>
          </a:ln>
        </p:spPr>
      </p:pic>
      <p:pic>
        <p:nvPicPr>
          <p:cNvPr id="480" name="Google Shape;480;p61"/>
          <p:cNvPicPr preferRelativeResize="0"/>
          <p:nvPr/>
        </p:nvPicPr>
        <p:blipFill rotWithShape="1">
          <a:blip r:embed="rId5">
            <a:alphaModFix/>
          </a:blip>
          <a:srcRect b="0" l="0" r="0" t="0"/>
          <a:stretch/>
        </p:blipFill>
        <p:spPr>
          <a:xfrm>
            <a:off x="5191938" y="4032925"/>
            <a:ext cx="506975" cy="506975"/>
          </a:xfrm>
          <a:prstGeom prst="rect">
            <a:avLst/>
          </a:prstGeom>
          <a:noFill/>
          <a:ln>
            <a:noFill/>
          </a:ln>
        </p:spPr>
      </p:pic>
      <p:pic>
        <p:nvPicPr>
          <p:cNvPr id="481" name="Google Shape;481;p61"/>
          <p:cNvPicPr preferRelativeResize="0"/>
          <p:nvPr/>
        </p:nvPicPr>
        <p:blipFill rotWithShape="1">
          <a:blip r:embed="rId6">
            <a:alphaModFix/>
          </a:blip>
          <a:srcRect b="0" l="0" r="0" t="0"/>
          <a:stretch/>
        </p:blipFill>
        <p:spPr>
          <a:xfrm>
            <a:off x="6662475" y="3473488"/>
            <a:ext cx="749475" cy="749475"/>
          </a:xfrm>
          <a:prstGeom prst="rect">
            <a:avLst/>
          </a:prstGeom>
          <a:noFill/>
          <a:ln>
            <a:noFill/>
          </a:ln>
        </p:spPr>
      </p:pic>
      <p:pic>
        <p:nvPicPr>
          <p:cNvPr id="482" name="Google Shape;482;p61"/>
          <p:cNvPicPr preferRelativeResize="0"/>
          <p:nvPr/>
        </p:nvPicPr>
        <p:blipFill rotWithShape="1">
          <a:blip r:embed="rId7">
            <a:alphaModFix/>
          </a:blip>
          <a:srcRect b="0" l="0" r="0" t="0"/>
          <a:stretch/>
        </p:blipFill>
        <p:spPr>
          <a:xfrm rot="7365266">
            <a:off x="7164547" y="3864219"/>
            <a:ext cx="422325" cy="422316"/>
          </a:xfrm>
          <a:prstGeom prst="rect">
            <a:avLst/>
          </a:prstGeom>
          <a:noFill/>
          <a:ln>
            <a:noFill/>
          </a:ln>
        </p:spPr>
      </p:pic>
      <p:pic>
        <p:nvPicPr>
          <p:cNvPr id="483" name="Google Shape;483;p61"/>
          <p:cNvPicPr preferRelativeResize="0"/>
          <p:nvPr/>
        </p:nvPicPr>
        <p:blipFill rotWithShape="1">
          <a:blip r:embed="rId8">
            <a:alphaModFix/>
          </a:blip>
          <a:srcRect b="0" l="0" r="0" t="0"/>
          <a:stretch/>
        </p:blipFill>
        <p:spPr>
          <a:xfrm>
            <a:off x="7537050" y="3821886"/>
            <a:ext cx="506975" cy="506975"/>
          </a:xfrm>
          <a:prstGeom prst="rect">
            <a:avLst/>
          </a:prstGeom>
          <a:noFill/>
          <a:ln>
            <a:noFill/>
          </a:ln>
        </p:spPr>
      </p:pic>
      <p:sp>
        <p:nvSpPr>
          <p:cNvPr id="484" name="Google Shape;484;p61"/>
          <p:cNvSpPr/>
          <p:nvPr/>
        </p:nvSpPr>
        <p:spPr>
          <a:xfrm>
            <a:off x="7198450" y="3746688"/>
            <a:ext cx="135000" cy="203100"/>
          </a:xfrm>
          <a:prstGeom prst="rect">
            <a:avLst/>
          </a:prstGeom>
          <a:solidFill>
            <a:srgbClr val="3CC37A"/>
          </a:solidFill>
          <a:ln cap="flat" cmpd="sng" w="9525">
            <a:solidFill>
              <a:srgbClr val="3CC3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pic>
        <p:nvPicPr>
          <p:cNvPr id="485" name="Google Shape;485;p61"/>
          <p:cNvPicPr preferRelativeResize="0"/>
          <p:nvPr/>
        </p:nvPicPr>
        <p:blipFill rotWithShape="1">
          <a:blip r:embed="rId6">
            <a:alphaModFix/>
          </a:blip>
          <a:srcRect b="35251" l="42226" r="39758" t="35770"/>
          <a:stretch/>
        </p:blipFill>
        <p:spPr>
          <a:xfrm>
            <a:off x="7198450" y="3739650"/>
            <a:ext cx="135000" cy="217175"/>
          </a:xfrm>
          <a:prstGeom prst="rect">
            <a:avLst/>
          </a:prstGeom>
          <a:noFill/>
          <a:ln>
            <a:noFill/>
          </a:ln>
        </p:spPr>
      </p:pic>
      <p:sp>
        <p:nvSpPr>
          <p:cNvPr id="486" name="Google Shape;486;p61"/>
          <p:cNvSpPr/>
          <p:nvPr/>
        </p:nvSpPr>
        <p:spPr>
          <a:xfrm>
            <a:off x="5557875" y="3505663"/>
            <a:ext cx="979500" cy="369300"/>
          </a:xfrm>
          <a:prstGeom prst="wedgeRoundRectCallout">
            <a:avLst>
              <a:gd fmla="val -40413" name="adj1"/>
              <a:gd fmla="val 79116"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Lora"/>
                <a:ea typeface="Lora"/>
                <a:cs typeface="Lora"/>
                <a:sym typeface="Lora"/>
              </a:rPr>
              <a:t>Feedback</a:t>
            </a:r>
            <a:r>
              <a:rPr b="0" i="0" lang="en" sz="800" u="none" cap="none" strike="noStrike">
                <a:solidFill>
                  <a:srgbClr val="000000"/>
                </a:solidFill>
                <a:latin typeface="Lora"/>
                <a:ea typeface="Lora"/>
                <a:cs typeface="Lora"/>
                <a:sym typeface="Lora"/>
              </a:rPr>
              <a:t>: there is a mistake!</a:t>
            </a:r>
            <a:endParaRPr b="0" i="0" sz="800" u="none" cap="none" strike="noStrike">
              <a:solidFill>
                <a:srgbClr val="000000"/>
              </a:solidFill>
              <a:latin typeface="Lora"/>
              <a:ea typeface="Lora"/>
              <a:cs typeface="Lora"/>
              <a:sym typeface="Lora"/>
            </a:endParaRPr>
          </a:p>
        </p:txBody>
      </p:sp>
      <p:sp>
        <p:nvSpPr>
          <p:cNvPr id="487" name="Google Shape;487;p61"/>
          <p:cNvSpPr/>
          <p:nvPr/>
        </p:nvSpPr>
        <p:spPr>
          <a:xfrm rot="1520276">
            <a:off x="886232" y="3988605"/>
            <a:ext cx="2480860" cy="91653"/>
          </a:xfrm>
          <a:prstGeom prst="roundRect">
            <a:avLst>
              <a:gd fmla="val 50000" name="adj"/>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488" name="Google Shape;488;p61"/>
          <p:cNvSpPr/>
          <p:nvPr/>
        </p:nvSpPr>
        <p:spPr>
          <a:xfrm flipH="1" rot="-1520276">
            <a:off x="886308" y="3988605"/>
            <a:ext cx="2480860" cy="91653"/>
          </a:xfrm>
          <a:prstGeom prst="roundRect">
            <a:avLst>
              <a:gd fmla="val 50000" name="adj"/>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489" name="Google Shape;489;p61"/>
          <p:cNvSpPr/>
          <p:nvPr/>
        </p:nvSpPr>
        <p:spPr>
          <a:xfrm>
            <a:off x="5730300" y="3987700"/>
            <a:ext cx="807000" cy="369300"/>
          </a:xfrm>
          <a:prstGeom prst="wedgeRoundRectCallout">
            <a:avLst>
              <a:gd fmla="val -40413" name="adj1"/>
              <a:gd fmla="val 79116"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Lora"/>
                <a:ea typeface="Lora"/>
                <a:cs typeface="Lora"/>
                <a:sym typeface="Lora"/>
              </a:rPr>
              <a:t>Edit</a:t>
            </a:r>
            <a:r>
              <a:rPr b="0" i="0" lang="en" sz="800" u="none" cap="none" strike="noStrike">
                <a:solidFill>
                  <a:srgbClr val="000000"/>
                </a:solidFill>
                <a:latin typeface="Lora"/>
                <a:ea typeface="Lora"/>
                <a:cs typeface="Lora"/>
                <a:sym typeface="Lora"/>
              </a:rPr>
              <a:t>: maybe 2+2=4?</a:t>
            </a:r>
            <a:endParaRPr b="0" i="0" sz="800" u="none" cap="none" strike="noStrike">
              <a:solidFill>
                <a:srgbClr val="000000"/>
              </a:solidFill>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44"/>
          <p:cNvSpPr txBox="1"/>
          <p:nvPr>
            <p:ph type="title"/>
          </p:nvPr>
        </p:nvSpPr>
        <p:spPr>
          <a:xfrm>
            <a:off x="397425" y="1239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rgbClr val="02236D"/>
                </a:solidFill>
                <a:latin typeface="Lora"/>
                <a:ea typeface="Lora"/>
                <a:cs typeface="Lora"/>
                <a:sym typeface="Lora"/>
              </a:rPr>
              <a:t>Who supports AI Agents?</a:t>
            </a:r>
            <a:endParaRPr sz="2400">
              <a:solidFill>
                <a:srgbClr val="02236D"/>
              </a:solidFill>
              <a:latin typeface="Lora"/>
              <a:ea typeface="Lora"/>
              <a:cs typeface="Lora"/>
              <a:sym typeface="Lora"/>
            </a:endParaRPr>
          </a:p>
        </p:txBody>
      </p:sp>
      <p:sp>
        <p:nvSpPr>
          <p:cNvPr id="181" name="Google Shape;18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44"/>
          <p:cNvPicPr preferRelativeResize="0"/>
          <p:nvPr/>
        </p:nvPicPr>
        <p:blipFill rotWithShape="1">
          <a:blip r:embed="rId3">
            <a:alphaModFix/>
          </a:blip>
          <a:srcRect b="0" l="0" r="0" t="14008"/>
          <a:stretch/>
        </p:blipFill>
        <p:spPr>
          <a:xfrm>
            <a:off x="-146950" y="903200"/>
            <a:ext cx="9144000" cy="3914951"/>
          </a:xfrm>
          <a:prstGeom prst="rect">
            <a:avLst/>
          </a:prstGeom>
          <a:noFill/>
          <a:ln>
            <a:noFill/>
          </a:ln>
        </p:spPr>
      </p:pic>
      <p:sp>
        <p:nvSpPr>
          <p:cNvPr id="183" name="Google Shape;183;p44"/>
          <p:cNvSpPr txBox="1"/>
          <p:nvPr/>
        </p:nvSpPr>
        <p:spPr>
          <a:xfrm>
            <a:off x="6941000" y="4848025"/>
            <a:ext cx="21432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Slides adapted from Yu Su</a:t>
            </a:r>
            <a:endParaRPr sz="13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2"/>
          <p:cNvSpPr txBox="1"/>
          <p:nvPr/>
        </p:nvSpPr>
        <p:spPr>
          <a:xfrm>
            <a:off x="2458500" y="100775"/>
            <a:ext cx="4227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TriPosT</a:t>
            </a:r>
            <a:endParaRPr b="0" i="0" sz="1400" u="none" cap="none" strike="noStrike">
              <a:solidFill>
                <a:srgbClr val="02236D"/>
              </a:solidFill>
              <a:latin typeface="Lora"/>
              <a:ea typeface="Lora"/>
              <a:cs typeface="Lora"/>
              <a:sym typeface="Lora"/>
            </a:endParaRPr>
          </a:p>
        </p:txBody>
      </p:sp>
      <p:sp>
        <p:nvSpPr>
          <p:cNvPr id="496" name="Google Shape;496;p62"/>
          <p:cNvSpPr txBox="1"/>
          <p:nvPr/>
        </p:nvSpPr>
        <p:spPr>
          <a:xfrm>
            <a:off x="539075" y="550775"/>
            <a:ext cx="37608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Interactive trajectory editing</a:t>
            </a:r>
            <a:endParaRPr b="0" i="0" sz="1400" u="none" cap="none" strike="noStrike">
              <a:solidFill>
                <a:srgbClr val="000000"/>
              </a:solidFill>
              <a:latin typeface="Lora"/>
              <a:ea typeface="Lora"/>
              <a:cs typeface="Lora"/>
              <a:sym typeface="Lora"/>
            </a:endParaRPr>
          </a:p>
        </p:txBody>
      </p:sp>
      <p:sp>
        <p:nvSpPr>
          <p:cNvPr id="497" name="Google Shape;497;p62"/>
          <p:cNvSpPr/>
          <p:nvPr/>
        </p:nvSpPr>
        <p:spPr>
          <a:xfrm>
            <a:off x="227075" y="5876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1</a:t>
            </a:r>
            <a:endParaRPr b="0" i="0" sz="1000" u="none" cap="none" strike="noStrike">
              <a:solidFill>
                <a:srgbClr val="000000"/>
              </a:solidFill>
              <a:latin typeface="Lora"/>
              <a:ea typeface="Lora"/>
              <a:cs typeface="Lora"/>
              <a:sym typeface="Lora"/>
            </a:endParaRPr>
          </a:p>
        </p:txBody>
      </p:sp>
      <p:sp>
        <p:nvSpPr>
          <p:cNvPr id="498" name="Google Shape;498;p62"/>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499" name="Google Shape;499;p62"/>
          <p:cNvSpPr/>
          <p:nvPr/>
        </p:nvSpPr>
        <p:spPr>
          <a:xfrm>
            <a:off x="1929900" y="4879300"/>
            <a:ext cx="22311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500" name="Google Shape;500;p62"/>
          <p:cNvSpPr/>
          <p:nvPr/>
        </p:nvSpPr>
        <p:spPr>
          <a:xfrm>
            <a:off x="4218300" y="4879300"/>
            <a:ext cx="2434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501" name="Google Shape;501;p62"/>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502" name="Google Shape;502;p62"/>
          <p:cNvSpPr txBox="1"/>
          <p:nvPr/>
        </p:nvSpPr>
        <p:spPr>
          <a:xfrm>
            <a:off x="637100" y="967975"/>
            <a:ext cx="7498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uses LLM/python scripts as </a:t>
            </a:r>
            <a:r>
              <a:rPr b="1" i="0" lang="en" sz="1400" u="none" cap="none" strike="noStrike">
                <a:solidFill>
                  <a:srgbClr val="4285F4"/>
                </a:solidFill>
                <a:latin typeface="Lora"/>
                <a:ea typeface="Lora"/>
                <a:cs typeface="Lora"/>
                <a:sym typeface="Lora"/>
              </a:rPr>
              <a:t>edit models</a:t>
            </a:r>
            <a:endParaRPr b="1" i="0" sz="1400" u="none" cap="none" strike="noStrike">
              <a:solidFill>
                <a:srgbClr val="4285F4"/>
              </a:solidFill>
              <a:latin typeface="Lora"/>
              <a:ea typeface="Lora"/>
              <a:cs typeface="Lora"/>
              <a:sym typeface="Lora"/>
            </a:endParaRPr>
          </a:p>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gather </a:t>
            </a:r>
            <a:r>
              <a:rPr b="0" i="0" lang="en" sz="1400" u="none" cap="none" strike="noStrike">
                <a:solidFill>
                  <a:srgbClr val="4285F4"/>
                </a:solidFill>
                <a:latin typeface="Lora"/>
                <a:ea typeface="Lora"/>
                <a:cs typeface="Lora"/>
                <a:sym typeface="Lora"/>
              </a:rPr>
              <a:t>interaction records</a:t>
            </a:r>
            <a:r>
              <a:rPr b="0" i="0" lang="en" sz="1100" u="none" cap="none" strike="noStrike">
                <a:solidFill>
                  <a:schemeClr val="dk1"/>
                </a:solidFill>
                <a:latin typeface="Lora"/>
                <a:ea typeface="Lora"/>
                <a:cs typeface="Lora"/>
                <a:sym typeface="Lora"/>
              </a:rPr>
              <a:t> </a:t>
            </a:r>
            <a:r>
              <a:rPr b="0" i="0" lang="en" sz="1400" u="none" cap="none" strike="noStrike">
                <a:solidFill>
                  <a:srgbClr val="000000"/>
                </a:solidFill>
                <a:latin typeface="Lora"/>
                <a:ea typeface="Lora"/>
                <a:cs typeface="Lora"/>
                <a:sym typeface="Lora"/>
              </a:rPr>
              <a:t>between small LM and LLM</a:t>
            </a:r>
            <a:endParaRPr b="0" i="0" sz="1400" u="none" cap="none" strike="noStrike">
              <a:solidFill>
                <a:srgbClr val="000000"/>
              </a:solidFill>
              <a:latin typeface="Lora"/>
              <a:ea typeface="Lora"/>
              <a:cs typeface="Lora"/>
              <a:sym typeface="Lora"/>
            </a:endParaRPr>
          </a:p>
        </p:txBody>
      </p:sp>
      <p:sp>
        <p:nvSpPr>
          <p:cNvPr id="503" name="Google Shape;503;p62"/>
          <p:cNvSpPr/>
          <p:nvPr/>
        </p:nvSpPr>
        <p:spPr>
          <a:xfrm>
            <a:off x="2104300" y="1776263"/>
            <a:ext cx="31230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p:txBody>
      </p:sp>
      <p:sp>
        <p:nvSpPr>
          <p:cNvPr id="504" name="Google Shape;504;p62"/>
          <p:cNvSpPr/>
          <p:nvPr/>
        </p:nvSpPr>
        <p:spPr>
          <a:xfrm>
            <a:off x="2131000" y="2303963"/>
            <a:ext cx="3069600" cy="720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Step 2: </a:t>
            </a:r>
            <a:r>
              <a:rPr b="0" i="0" lang="en" sz="1400" u="none" cap="none" strike="noStrike">
                <a:solidFill>
                  <a:schemeClr val="dk1"/>
                </a:solidFill>
                <a:highlight>
                  <a:srgbClr val="E6B8AF"/>
                </a:highlight>
                <a:latin typeface="Lora"/>
                <a:ea typeface="Lora"/>
                <a:cs typeface="Lora"/>
                <a:sym typeface="Lora"/>
              </a:rPr>
              <a:t>4 - 6 = -3</a:t>
            </a:r>
            <a:endParaRPr b="0" i="0" sz="1400" u="none" cap="none" strike="noStrike">
              <a:solidFill>
                <a:schemeClr val="dk1"/>
              </a:solidFill>
              <a:highlight>
                <a:srgbClr val="E6B8A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Ans: </a:t>
            </a:r>
            <a:r>
              <a:rPr b="0" i="0" lang="en" sz="1400" u="none" cap="none" strike="noStrike">
                <a:solidFill>
                  <a:schemeClr val="dk1"/>
                </a:solidFill>
                <a:highlight>
                  <a:srgbClr val="E6B8AF"/>
                </a:highlight>
                <a:latin typeface="Lora"/>
                <a:ea typeface="Lora"/>
                <a:cs typeface="Lora"/>
                <a:sym typeface="Lora"/>
              </a:rPr>
              <a:t>-3</a:t>
            </a:r>
            <a:endParaRPr b="0" i="0" sz="1400" u="none" cap="none" strike="noStrike">
              <a:solidFill>
                <a:schemeClr val="dk1"/>
              </a:solidFill>
              <a:highlight>
                <a:srgbClr val="E6B8AF"/>
              </a:highlight>
              <a:latin typeface="Lora"/>
              <a:ea typeface="Lora"/>
              <a:cs typeface="Lora"/>
              <a:sym typeface="Lora"/>
            </a:endParaRPr>
          </a:p>
        </p:txBody>
      </p:sp>
      <p:sp>
        <p:nvSpPr>
          <p:cNvPr id="505" name="Google Shape;505;p62"/>
          <p:cNvSpPr txBox="1"/>
          <p:nvPr/>
        </p:nvSpPr>
        <p:spPr>
          <a:xfrm>
            <a:off x="517200" y="2472038"/>
            <a:ext cx="1103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feedback </a:t>
            </a:r>
            <a:endParaRPr b="0" i="0" sz="1400" u="none" cap="none" strike="noStrike">
              <a:solidFill>
                <a:srgbClr val="000000"/>
              </a:solidFill>
              <a:latin typeface="Arial"/>
              <a:ea typeface="Arial"/>
              <a:cs typeface="Arial"/>
              <a:sym typeface="Arial"/>
            </a:endParaRPr>
          </a:p>
        </p:txBody>
      </p:sp>
      <p:sp>
        <p:nvSpPr>
          <p:cNvPr id="506" name="Google Shape;506;p62"/>
          <p:cNvSpPr txBox="1"/>
          <p:nvPr/>
        </p:nvSpPr>
        <p:spPr>
          <a:xfrm>
            <a:off x="517200" y="3557325"/>
            <a:ext cx="818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update </a:t>
            </a:r>
            <a:endParaRPr b="0" i="0" sz="1400" u="none" cap="none" strike="noStrike">
              <a:solidFill>
                <a:srgbClr val="000000"/>
              </a:solidFill>
              <a:latin typeface="Arial"/>
              <a:ea typeface="Arial"/>
              <a:cs typeface="Arial"/>
              <a:sym typeface="Arial"/>
            </a:endParaRPr>
          </a:p>
        </p:txBody>
      </p:sp>
      <p:sp>
        <p:nvSpPr>
          <p:cNvPr id="507" name="Google Shape;507;p62"/>
          <p:cNvSpPr/>
          <p:nvPr/>
        </p:nvSpPr>
        <p:spPr>
          <a:xfrm>
            <a:off x="2131000" y="3894125"/>
            <a:ext cx="3069600" cy="392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a:t>
            </a:r>
            <a:r>
              <a:rPr b="0" i="0" lang="en" sz="1400" u="none" cap="none" strike="noStrike">
                <a:solidFill>
                  <a:schemeClr val="dk1"/>
                </a:solidFill>
                <a:latin typeface="Lora"/>
                <a:ea typeface="Lora"/>
                <a:cs typeface="Lora"/>
                <a:sym typeface="Lora"/>
              </a:rPr>
              <a:t>…</a:t>
            </a:r>
            <a:endParaRPr b="0" i="0" sz="1400" u="none" cap="none" strike="noStrike">
              <a:solidFill>
                <a:srgbClr val="000000"/>
              </a:solidFill>
              <a:highlight>
                <a:srgbClr val="6AA84F"/>
              </a:highlight>
              <a:latin typeface="Lora"/>
              <a:ea typeface="Lora"/>
              <a:cs typeface="Lora"/>
              <a:sym typeface="Lora"/>
            </a:endParaRPr>
          </a:p>
        </p:txBody>
      </p:sp>
      <p:sp>
        <p:nvSpPr>
          <p:cNvPr id="508" name="Google Shape;508;p62"/>
          <p:cNvSpPr/>
          <p:nvPr/>
        </p:nvSpPr>
        <p:spPr>
          <a:xfrm>
            <a:off x="1560575" y="2620425"/>
            <a:ext cx="392100" cy="554100"/>
          </a:xfrm>
          <a:prstGeom prst="curvedRightArrow">
            <a:avLst>
              <a:gd fmla="val 25000" name="adj1"/>
              <a:gd fmla="val 50000" name="adj2"/>
              <a:gd fmla="val 25000" name="adj3"/>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509" name="Google Shape;509;p62"/>
          <p:cNvSpPr/>
          <p:nvPr/>
        </p:nvSpPr>
        <p:spPr>
          <a:xfrm>
            <a:off x="1560575" y="3651050"/>
            <a:ext cx="392100" cy="554100"/>
          </a:xfrm>
          <a:prstGeom prst="curvedRightArrow">
            <a:avLst>
              <a:gd fmla="val 25000" name="adj1"/>
              <a:gd fmla="val 50000" name="adj2"/>
              <a:gd fmla="val 25000" name="adj3"/>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pic>
        <p:nvPicPr>
          <p:cNvPr id="510" name="Google Shape;510;p62"/>
          <p:cNvPicPr preferRelativeResize="0"/>
          <p:nvPr/>
        </p:nvPicPr>
        <p:blipFill rotWithShape="1">
          <a:blip r:embed="rId3">
            <a:alphaModFix/>
          </a:blip>
          <a:srcRect b="0" l="0" r="0" t="0"/>
          <a:stretch/>
        </p:blipFill>
        <p:spPr>
          <a:xfrm>
            <a:off x="1565088" y="2217575"/>
            <a:ext cx="498825" cy="498797"/>
          </a:xfrm>
          <a:prstGeom prst="rect">
            <a:avLst/>
          </a:prstGeom>
          <a:noFill/>
          <a:ln>
            <a:noFill/>
          </a:ln>
        </p:spPr>
      </p:pic>
      <p:sp>
        <p:nvSpPr>
          <p:cNvPr id="511" name="Google Shape;511;p62"/>
          <p:cNvSpPr/>
          <p:nvPr/>
        </p:nvSpPr>
        <p:spPr>
          <a:xfrm>
            <a:off x="2130988" y="3110363"/>
            <a:ext cx="30696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a:t>
            </a:r>
            <a:r>
              <a:rPr b="0" i="0" lang="en" sz="1400" u="sng" cap="none" strike="noStrike">
                <a:solidFill>
                  <a:srgbClr val="000000"/>
                </a:solidFill>
                <a:latin typeface="Lora"/>
                <a:ea typeface="Lora"/>
                <a:cs typeface="Lora"/>
                <a:sym typeface="Lora"/>
              </a:rPr>
              <a:t>step 1</a:t>
            </a:r>
            <a:r>
              <a:rPr b="0" i="0" lang="en" sz="1400" u="none" cap="none" strike="noStrike">
                <a:solidFill>
                  <a:srgbClr val="000000"/>
                </a:solidFill>
                <a:latin typeface="Lora"/>
                <a:ea typeface="Lora"/>
                <a:cs typeface="Lora"/>
                <a:sym typeface="Lora"/>
              </a:rPr>
              <a:t> the part</a:t>
            </a:r>
            <a:r>
              <a:rPr b="0" i="0" lang="en" sz="1400" u="sng" cap="none" strike="noStrike">
                <a:solidFill>
                  <a:srgbClr val="000000"/>
                </a:solidFill>
                <a:latin typeface="Lora"/>
                <a:ea typeface="Lora"/>
                <a:cs typeface="Lora"/>
                <a:sym typeface="Lora"/>
              </a:rPr>
              <a:t> “2*3=6” is incorrect</a:t>
            </a:r>
            <a:r>
              <a:rPr b="0" i="0" lang="en" sz="1400" u="none" cap="none" strike="noStrike">
                <a:solidFill>
                  <a:srgbClr val="000000"/>
                </a:solidFill>
                <a:latin typeface="Lora"/>
                <a:ea typeface="Lora"/>
                <a:cs typeface="Lora"/>
                <a:sym typeface="Lora"/>
              </a:rPr>
              <a:t>. This is because …</a:t>
            </a:r>
            <a:endParaRPr b="0" i="0" sz="1400" u="none" cap="none" strike="noStrike">
              <a:solidFill>
                <a:schemeClr val="dk1"/>
              </a:solidFill>
              <a:latin typeface="Lora"/>
              <a:ea typeface="Lora"/>
              <a:cs typeface="Lora"/>
              <a:sym typeface="Lora"/>
            </a:endParaRPr>
          </a:p>
        </p:txBody>
      </p:sp>
      <p:pic>
        <p:nvPicPr>
          <p:cNvPr id="512" name="Google Shape;512;p62"/>
          <p:cNvPicPr preferRelativeResize="0"/>
          <p:nvPr/>
        </p:nvPicPr>
        <p:blipFill rotWithShape="1">
          <a:blip r:embed="rId4">
            <a:alphaModFix/>
          </a:blip>
          <a:srcRect b="0" l="0" r="0" t="0"/>
          <a:stretch/>
        </p:blipFill>
        <p:spPr>
          <a:xfrm>
            <a:off x="4515900" y="3245339"/>
            <a:ext cx="312000" cy="311982"/>
          </a:xfrm>
          <a:prstGeom prst="rect">
            <a:avLst/>
          </a:prstGeom>
          <a:noFill/>
          <a:ln>
            <a:noFill/>
          </a:ln>
        </p:spPr>
      </p:pic>
      <p:pic>
        <p:nvPicPr>
          <p:cNvPr id="513" name="Google Shape;513;p62"/>
          <p:cNvPicPr preferRelativeResize="0"/>
          <p:nvPr/>
        </p:nvPicPr>
        <p:blipFill rotWithShape="1">
          <a:blip r:embed="rId3">
            <a:alphaModFix/>
          </a:blip>
          <a:srcRect b="0" l="0" r="0" t="0"/>
          <a:stretch/>
        </p:blipFill>
        <p:spPr>
          <a:xfrm>
            <a:off x="1565088" y="3098600"/>
            <a:ext cx="498825" cy="498797"/>
          </a:xfrm>
          <a:prstGeom prst="rect">
            <a:avLst/>
          </a:prstGeom>
          <a:noFill/>
          <a:ln>
            <a:noFill/>
          </a:ln>
        </p:spPr>
      </p:pic>
      <p:sp>
        <p:nvSpPr>
          <p:cNvPr id="514" name="Google Shape;514;p62"/>
          <p:cNvSpPr txBox="1"/>
          <p:nvPr/>
        </p:nvSpPr>
        <p:spPr>
          <a:xfrm>
            <a:off x="642175" y="1785813"/>
            <a:ext cx="1778700" cy="3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ora"/>
                <a:ea typeface="Lora"/>
                <a:cs typeface="Lora"/>
                <a:sym typeface="Lora"/>
              </a:rPr>
              <a:t>training sample:</a:t>
            </a:r>
            <a:endParaRPr b="0" i="0" sz="1300" u="none" cap="none" strike="noStrike">
              <a:solidFill>
                <a:schemeClr val="dk2"/>
              </a:solidFill>
              <a:latin typeface="Lora"/>
              <a:ea typeface="Lora"/>
              <a:cs typeface="Lora"/>
              <a:sym typeface="Lora"/>
            </a:endParaRPr>
          </a:p>
        </p:txBody>
      </p:sp>
      <p:sp>
        <p:nvSpPr>
          <p:cNvPr id="515" name="Google Shape;515;p62"/>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14</a:t>
            </a:r>
            <a:endParaRPr b="0" i="0" sz="1200" u="none" cap="none" strike="noStrike">
              <a:solidFill>
                <a:schemeClr val="dk2"/>
              </a:solidFill>
              <a:latin typeface="Lora"/>
              <a:ea typeface="Lora"/>
              <a:cs typeface="Lora"/>
              <a:sym typeface="Lora"/>
            </a:endParaRPr>
          </a:p>
        </p:txBody>
      </p:sp>
      <p:pic>
        <p:nvPicPr>
          <p:cNvPr id="516" name="Google Shape;516;p62"/>
          <p:cNvPicPr preferRelativeResize="0"/>
          <p:nvPr/>
        </p:nvPicPr>
        <p:blipFill rotWithShape="1">
          <a:blip r:embed="rId5">
            <a:alphaModFix/>
          </a:blip>
          <a:srcRect b="0" l="0" r="0" t="0"/>
          <a:stretch/>
        </p:blipFill>
        <p:spPr>
          <a:xfrm>
            <a:off x="4065025" y="4286236"/>
            <a:ext cx="506975" cy="506975"/>
          </a:xfrm>
          <a:prstGeom prst="rect">
            <a:avLst/>
          </a:prstGeom>
          <a:noFill/>
          <a:ln>
            <a:noFill/>
          </a:ln>
        </p:spPr>
      </p:pic>
      <p:pic>
        <p:nvPicPr>
          <p:cNvPr id="517" name="Google Shape;517;p62"/>
          <p:cNvPicPr preferRelativeResize="0"/>
          <p:nvPr/>
        </p:nvPicPr>
        <p:blipFill rotWithShape="1">
          <a:blip r:embed="rId6">
            <a:alphaModFix/>
          </a:blip>
          <a:srcRect b="0" l="0" r="0" t="0"/>
          <a:stretch/>
        </p:blipFill>
        <p:spPr>
          <a:xfrm>
            <a:off x="3684275" y="4347222"/>
            <a:ext cx="441300" cy="44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3"/>
          <p:cNvSpPr txBox="1"/>
          <p:nvPr/>
        </p:nvSpPr>
        <p:spPr>
          <a:xfrm>
            <a:off x="2458500" y="100775"/>
            <a:ext cx="4227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TriPosT</a:t>
            </a:r>
            <a:endParaRPr b="0" i="0" sz="1400" u="none" cap="none" strike="noStrike">
              <a:solidFill>
                <a:srgbClr val="02236D"/>
              </a:solidFill>
              <a:latin typeface="Lora"/>
              <a:ea typeface="Lora"/>
              <a:cs typeface="Lora"/>
              <a:sym typeface="Lora"/>
            </a:endParaRPr>
          </a:p>
        </p:txBody>
      </p:sp>
      <p:sp>
        <p:nvSpPr>
          <p:cNvPr id="524" name="Google Shape;524;p63"/>
          <p:cNvSpPr txBox="1"/>
          <p:nvPr/>
        </p:nvSpPr>
        <p:spPr>
          <a:xfrm>
            <a:off x="539075" y="550775"/>
            <a:ext cx="37608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Interactive trajectory editing</a:t>
            </a:r>
            <a:endParaRPr b="0" i="0" sz="1400" u="none" cap="none" strike="noStrike">
              <a:solidFill>
                <a:srgbClr val="000000"/>
              </a:solidFill>
              <a:latin typeface="Lora"/>
              <a:ea typeface="Lora"/>
              <a:cs typeface="Lora"/>
              <a:sym typeface="Lora"/>
            </a:endParaRPr>
          </a:p>
        </p:txBody>
      </p:sp>
      <p:sp>
        <p:nvSpPr>
          <p:cNvPr id="525" name="Google Shape;525;p63"/>
          <p:cNvSpPr/>
          <p:nvPr/>
        </p:nvSpPr>
        <p:spPr>
          <a:xfrm>
            <a:off x="227075" y="5876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1</a:t>
            </a:r>
            <a:endParaRPr b="0" i="0" sz="1000" u="none" cap="none" strike="noStrike">
              <a:solidFill>
                <a:srgbClr val="000000"/>
              </a:solidFill>
              <a:latin typeface="Lora"/>
              <a:ea typeface="Lora"/>
              <a:cs typeface="Lora"/>
              <a:sym typeface="Lora"/>
            </a:endParaRPr>
          </a:p>
        </p:txBody>
      </p:sp>
      <p:sp>
        <p:nvSpPr>
          <p:cNvPr id="526" name="Google Shape;526;p63"/>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527" name="Google Shape;527;p63"/>
          <p:cNvSpPr/>
          <p:nvPr/>
        </p:nvSpPr>
        <p:spPr>
          <a:xfrm>
            <a:off x="1929900" y="4879300"/>
            <a:ext cx="22311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528" name="Google Shape;528;p63"/>
          <p:cNvSpPr/>
          <p:nvPr/>
        </p:nvSpPr>
        <p:spPr>
          <a:xfrm>
            <a:off x="4218300" y="4879300"/>
            <a:ext cx="2434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529" name="Google Shape;529;p63"/>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530" name="Google Shape;530;p63"/>
          <p:cNvSpPr txBox="1"/>
          <p:nvPr/>
        </p:nvSpPr>
        <p:spPr>
          <a:xfrm>
            <a:off x="637100" y="967975"/>
            <a:ext cx="7498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uses LLM/python scripts as </a:t>
            </a:r>
            <a:r>
              <a:rPr b="1" i="0" lang="en" sz="1400" u="none" cap="none" strike="noStrike">
                <a:solidFill>
                  <a:srgbClr val="4285F4"/>
                </a:solidFill>
                <a:latin typeface="Lora"/>
                <a:ea typeface="Lora"/>
                <a:cs typeface="Lora"/>
                <a:sym typeface="Lora"/>
              </a:rPr>
              <a:t>edit models</a:t>
            </a:r>
            <a:endParaRPr b="1" i="0" sz="1400" u="none" cap="none" strike="noStrike">
              <a:solidFill>
                <a:srgbClr val="4285F4"/>
              </a:solidFill>
              <a:latin typeface="Lora"/>
              <a:ea typeface="Lora"/>
              <a:cs typeface="Lora"/>
              <a:sym typeface="Lora"/>
            </a:endParaRPr>
          </a:p>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gather </a:t>
            </a:r>
            <a:r>
              <a:rPr b="0" i="0" lang="en" sz="1400" u="none" cap="none" strike="noStrike">
                <a:solidFill>
                  <a:srgbClr val="4285F4"/>
                </a:solidFill>
                <a:latin typeface="Lora"/>
                <a:ea typeface="Lora"/>
                <a:cs typeface="Lora"/>
                <a:sym typeface="Lora"/>
              </a:rPr>
              <a:t>interaction records</a:t>
            </a:r>
            <a:r>
              <a:rPr b="0" i="0" lang="en" sz="1100" u="none" cap="none" strike="noStrike">
                <a:solidFill>
                  <a:schemeClr val="dk1"/>
                </a:solidFill>
                <a:latin typeface="Lora"/>
                <a:ea typeface="Lora"/>
                <a:cs typeface="Lora"/>
                <a:sym typeface="Lora"/>
              </a:rPr>
              <a:t> </a:t>
            </a:r>
            <a:r>
              <a:rPr b="0" i="0" lang="en" sz="1400" u="none" cap="none" strike="noStrike">
                <a:solidFill>
                  <a:srgbClr val="000000"/>
                </a:solidFill>
                <a:latin typeface="Lora"/>
                <a:ea typeface="Lora"/>
                <a:cs typeface="Lora"/>
                <a:sym typeface="Lora"/>
              </a:rPr>
              <a:t>between small LM and LLM</a:t>
            </a:r>
            <a:endParaRPr b="0" i="0" sz="1400" u="none" cap="none" strike="noStrike">
              <a:solidFill>
                <a:srgbClr val="000000"/>
              </a:solidFill>
              <a:latin typeface="Lora"/>
              <a:ea typeface="Lora"/>
              <a:cs typeface="Lora"/>
              <a:sym typeface="Lora"/>
            </a:endParaRPr>
          </a:p>
        </p:txBody>
      </p:sp>
      <p:sp>
        <p:nvSpPr>
          <p:cNvPr id="531" name="Google Shape;531;p63"/>
          <p:cNvSpPr/>
          <p:nvPr/>
        </p:nvSpPr>
        <p:spPr>
          <a:xfrm>
            <a:off x="5319674" y="3125075"/>
            <a:ext cx="28158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a:t>
            </a:r>
            <a:r>
              <a:rPr b="0" i="0" lang="en" sz="1400" u="sng" cap="none" strike="noStrike">
                <a:solidFill>
                  <a:srgbClr val="000000"/>
                </a:solidFill>
                <a:highlight>
                  <a:srgbClr val="FFF2CC"/>
                </a:highlight>
                <a:latin typeface="Lora"/>
                <a:ea typeface="Lora"/>
                <a:cs typeface="Lora"/>
                <a:sym typeface="Lora"/>
              </a:rPr>
              <a:t>step 2</a:t>
            </a:r>
            <a:r>
              <a:rPr b="0" i="0" lang="en" sz="1400" u="none" cap="none" strike="noStrike">
                <a:solidFill>
                  <a:srgbClr val="000000"/>
                </a:solidFill>
                <a:latin typeface="Lora"/>
                <a:ea typeface="Lora"/>
                <a:cs typeface="Lora"/>
                <a:sym typeface="Lora"/>
              </a:rPr>
              <a:t> the part</a:t>
            </a:r>
            <a:r>
              <a:rPr b="0" i="0" lang="en" sz="1400" u="sng" cap="none" strike="noStrike">
                <a:solidFill>
                  <a:srgbClr val="000000"/>
                </a:solidFill>
                <a:latin typeface="Lora"/>
                <a:ea typeface="Lora"/>
                <a:cs typeface="Lora"/>
                <a:sym typeface="Lora"/>
              </a:rPr>
              <a:t> </a:t>
            </a:r>
            <a:r>
              <a:rPr b="0" i="0" lang="en" sz="1400" u="sng" cap="none" strike="noStrike">
                <a:solidFill>
                  <a:srgbClr val="000000"/>
                </a:solidFill>
                <a:highlight>
                  <a:srgbClr val="FFF2CC"/>
                </a:highlight>
                <a:latin typeface="Lora"/>
                <a:ea typeface="Lora"/>
                <a:cs typeface="Lora"/>
                <a:sym typeface="Lora"/>
              </a:rPr>
              <a:t>“4-6=-3”</a:t>
            </a:r>
            <a:r>
              <a:rPr b="0" i="0" lang="en" sz="1400" u="sng" cap="none" strike="noStrike">
                <a:solidFill>
                  <a:srgbClr val="000000"/>
                </a:solidFill>
                <a:latin typeface="Lora"/>
                <a:ea typeface="Lora"/>
                <a:cs typeface="Lora"/>
                <a:sym typeface="Lora"/>
              </a:rPr>
              <a:t> </a:t>
            </a:r>
            <a:r>
              <a:rPr b="0" i="0" lang="en" sz="1400" u="none" cap="none" strike="noStrike">
                <a:solidFill>
                  <a:srgbClr val="000000"/>
                </a:solidFill>
                <a:latin typeface="Lora"/>
                <a:ea typeface="Lora"/>
                <a:cs typeface="Lora"/>
                <a:sym typeface="Lora"/>
              </a:rPr>
              <a:t>is incorrect. This is because …</a:t>
            </a:r>
            <a:endParaRPr b="0" i="0" sz="1400" u="none" cap="none" strike="noStrike">
              <a:solidFill>
                <a:schemeClr val="dk1"/>
              </a:solidFill>
              <a:latin typeface="Lora"/>
              <a:ea typeface="Lora"/>
              <a:cs typeface="Lora"/>
              <a:sym typeface="Lora"/>
            </a:endParaRPr>
          </a:p>
        </p:txBody>
      </p:sp>
      <p:pic>
        <p:nvPicPr>
          <p:cNvPr id="532" name="Google Shape;532;p63"/>
          <p:cNvPicPr preferRelativeResize="0"/>
          <p:nvPr/>
        </p:nvPicPr>
        <p:blipFill rotWithShape="1">
          <a:blip r:embed="rId3">
            <a:alphaModFix/>
          </a:blip>
          <a:srcRect b="0" l="0" r="0" t="0"/>
          <a:stretch/>
        </p:blipFill>
        <p:spPr>
          <a:xfrm>
            <a:off x="8488525" y="3572534"/>
            <a:ext cx="392102" cy="429655"/>
          </a:xfrm>
          <a:prstGeom prst="rect">
            <a:avLst/>
          </a:prstGeom>
          <a:noFill/>
          <a:ln>
            <a:noFill/>
          </a:ln>
        </p:spPr>
      </p:pic>
      <p:cxnSp>
        <p:nvCxnSpPr>
          <p:cNvPr id="533" name="Google Shape;533;p63"/>
          <p:cNvCxnSpPr/>
          <p:nvPr/>
        </p:nvCxnSpPr>
        <p:spPr>
          <a:xfrm flipH="1">
            <a:off x="8384425" y="3192150"/>
            <a:ext cx="478200" cy="478200"/>
          </a:xfrm>
          <a:prstGeom prst="straightConnector1">
            <a:avLst/>
          </a:prstGeom>
          <a:noFill/>
          <a:ln cap="flat" cmpd="sng" w="19050">
            <a:solidFill>
              <a:schemeClr val="dk2"/>
            </a:solidFill>
            <a:prstDash val="solid"/>
            <a:round/>
            <a:headEnd len="sm" w="sm" type="none"/>
            <a:tailEnd len="sm" w="sm" type="none"/>
          </a:ln>
        </p:spPr>
      </p:cxnSp>
      <p:sp>
        <p:nvSpPr>
          <p:cNvPr id="534" name="Google Shape;534;p63"/>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15</a:t>
            </a:r>
            <a:endParaRPr b="0" i="0" sz="1200" u="none" cap="none" strike="noStrike">
              <a:solidFill>
                <a:schemeClr val="dk2"/>
              </a:solidFill>
              <a:latin typeface="Lora"/>
              <a:ea typeface="Lora"/>
              <a:cs typeface="Lora"/>
              <a:sym typeface="Lora"/>
            </a:endParaRPr>
          </a:p>
        </p:txBody>
      </p:sp>
      <p:sp>
        <p:nvSpPr>
          <p:cNvPr id="535" name="Google Shape;535;p63"/>
          <p:cNvSpPr/>
          <p:nvPr/>
        </p:nvSpPr>
        <p:spPr>
          <a:xfrm>
            <a:off x="2104300" y="1776263"/>
            <a:ext cx="31230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p:txBody>
      </p:sp>
      <p:sp>
        <p:nvSpPr>
          <p:cNvPr id="536" name="Google Shape;536;p63"/>
          <p:cNvSpPr/>
          <p:nvPr/>
        </p:nvSpPr>
        <p:spPr>
          <a:xfrm>
            <a:off x="2131000" y="2303963"/>
            <a:ext cx="3069600" cy="720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Step 2: </a:t>
            </a:r>
            <a:r>
              <a:rPr b="0" i="0" lang="en" sz="1400" u="none" cap="none" strike="noStrike">
                <a:solidFill>
                  <a:schemeClr val="dk1"/>
                </a:solidFill>
                <a:highlight>
                  <a:srgbClr val="E6B8AF"/>
                </a:highlight>
                <a:latin typeface="Lora"/>
                <a:ea typeface="Lora"/>
                <a:cs typeface="Lora"/>
                <a:sym typeface="Lora"/>
              </a:rPr>
              <a:t>4 - 6 = -3</a:t>
            </a:r>
            <a:endParaRPr b="0" i="0" sz="1400" u="none" cap="none" strike="noStrike">
              <a:solidFill>
                <a:schemeClr val="dk1"/>
              </a:solidFill>
              <a:highlight>
                <a:srgbClr val="E6B8A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Ans: </a:t>
            </a:r>
            <a:r>
              <a:rPr b="0" i="0" lang="en" sz="1400" u="none" cap="none" strike="noStrike">
                <a:solidFill>
                  <a:schemeClr val="dk1"/>
                </a:solidFill>
                <a:highlight>
                  <a:srgbClr val="E6B8AF"/>
                </a:highlight>
                <a:latin typeface="Lora"/>
                <a:ea typeface="Lora"/>
                <a:cs typeface="Lora"/>
                <a:sym typeface="Lora"/>
              </a:rPr>
              <a:t>-3</a:t>
            </a:r>
            <a:endParaRPr b="0" i="0" sz="1400" u="none" cap="none" strike="noStrike">
              <a:solidFill>
                <a:schemeClr val="dk1"/>
              </a:solidFill>
              <a:highlight>
                <a:srgbClr val="E6B8AF"/>
              </a:highlight>
              <a:latin typeface="Lora"/>
              <a:ea typeface="Lora"/>
              <a:cs typeface="Lora"/>
              <a:sym typeface="Lora"/>
            </a:endParaRPr>
          </a:p>
        </p:txBody>
      </p:sp>
      <p:sp>
        <p:nvSpPr>
          <p:cNvPr id="537" name="Google Shape;537;p63"/>
          <p:cNvSpPr txBox="1"/>
          <p:nvPr/>
        </p:nvSpPr>
        <p:spPr>
          <a:xfrm>
            <a:off x="517200" y="2472038"/>
            <a:ext cx="1103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feedback </a:t>
            </a:r>
            <a:endParaRPr b="0" i="0" sz="1400" u="none" cap="none" strike="noStrike">
              <a:solidFill>
                <a:srgbClr val="000000"/>
              </a:solidFill>
              <a:latin typeface="Arial"/>
              <a:ea typeface="Arial"/>
              <a:cs typeface="Arial"/>
              <a:sym typeface="Arial"/>
            </a:endParaRPr>
          </a:p>
        </p:txBody>
      </p:sp>
      <p:sp>
        <p:nvSpPr>
          <p:cNvPr id="538" name="Google Shape;538;p63"/>
          <p:cNvSpPr/>
          <p:nvPr/>
        </p:nvSpPr>
        <p:spPr>
          <a:xfrm>
            <a:off x="2131000" y="3894125"/>
            <a:ext cx="3069600" cy="392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a:t>
            </a:r>
            <a:r>
              <a:rPr b="0" i="0" lang="en" sz="1400" u="none" cap="none" strike="noStrike">
                <a:solidFill>
                  <a:schemeClr val="dk1"/>
                </a:solidFill>
                <a:latin typeface="Lora"/>
                <a:ea typeface="Lora"/>
                <a:cs typeface="Lora"/>
                <a:sym typeface="Lora"/>
              </a:rPr>
              <a:t>…</a:t>
            </a:r>
            <a:endParaRPr b="0" i="0" sz="1400" u="none" cap="none" strike="noStrike">
              <a:solidFill>
                <a:srgbClr val="000000"/>
              </a:solidFill>
              <a:highlight>
                <a:srgbClr val="6AA84F"/>
              </a:highlight>
              <a:latin typeface="Lora"/>
              <a:ea typeface="Lora"/>
              <a:cs typeface="Lora"/>
              <a:sym typeface="Lora"/>
            </a:endParaRPr>
          </a:p>
        </p:txBody>
      </p:sp>
      <p:sp>
        <p:nvSpPr>
          <p:cNvPr id="539" name="Google Shape;539;p63"/>
          <p:cNvSpPr/>
          <p:nvPr/>
        </p:nvSpPr>
        <p:spPr>
          <a:xfrm>
            <a:off x="1560575" y="2620425"/>
            <a:ext cx="392100" cy="554100"/>
          </a:xfrm>
          <a:prstGeom prst="curvedRightArrow">
            <a:avLst>
              <a:gd fmla="val 25000" name="adj1"/>
              <a:gd fmla="val 50000" name="adj2"/>
              <a:gd fmla="val 25000" name="adj3"/>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pic>
        <p:nvPicPr>
          <p:cNvPr id="540" name="Google Shape;540;p63"/>
          <p:cNvPicPr preferRelativeResize="0"/>
          <p:nvPr/>
        </p:nvPicPr>
        <p:blipFill rotWithShape="1">
          <a:blip r:embed="rId4">
            <a:alphaModFix/>
          </a:blip>
          <a:srcRect b="0" l="0" r="0" t="0"/>
          <a:stretch/>
        </p:blipFill>
        <p:spPr>
          <a:xfrm>
            <a:off x="1565088" y="2217575"/>
            <a:ext cx="498825" cy="498797"/>
          </a:xfrm>
          <a:prstGeom prst="rect">
            <a:avLst/>
          </a:prstGeom>
          <a:noFill/>
          <a:ln>
            <a:noFill/>
          </a:ln>
        </p:spPr>
      </p:pic>
      <p:sp>
        <p:nvSpPr>
          <p:cNvPr id="541" name="Google Shape;541;p63"/>
          <p:cNvSpPr/>
          <p:nvPr/>
        </p:nvSpPr>
        <p:spPr>
          <a:xfrm>
            <a:off x="2130988" y="3110363"/>
            <a:ext cx="30696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a:t>
            </a:r>
            <a:r>
              <a:rPr b="0" i="0" lang="en" sz="1400" u="sng" cap="none" strike="noStrike">
                <a:solidFill>
                  <a:srgbClr val="000000"/>
                </a:solidFill>
                <a:latin typeface="Lora"/>
                <a:ea typeface="Lora"/>
                <a:cs typeface="Lora"/>
                <a:sym typeface="Lora"/>
              </a:rPr>
              <a:t>step 1</a:t>
            </a:r>
            <a:r>
              <a:rPr b="0" i="0" lang="en" sz="1400" u="none" cap="none" strike="noStrike">
                <a:solidFill>
                  <a:srgbClr val="000000"/>
                </a:solidFill>
                <a:latin typeface="Lora"/>
                <a:ea typeface="Lora"/>
                <a:cs typeface="Lora"/>
                <a:sym typeface="Lora"/>
              </a:rPr>
              <a:t> the part</a:t>
            </a:r>
            <a:r>
              <a:rPr b="0" i="0" lang="en" sz="1400" u="sng" cap="none" strike="noStrike">
                <a:solidFill>
                  <a:srgbClr val="000000"/>
                </a:solidFill>
                <a:latin typeface="Lora"/>
                <a:ea typeface="Lora"/>
                <a:cs typeface="Lora"/>
                <a:sym typeface="Lora"/>
              </a:rPr>
              <a:t> “2*3=6” is incorrect</a:t>
            </a:r>
            <a:r>
              <a:rPr b="0" i="0" lang="en" sz="1400" u="none" cap="none" strike="noStrike">
                <a:solidFill>
                  <a:srgbClr val="000000"/>
                </a:solidFill>
                <a:latin typeface="Lora"/>
                <a:ea typeface="Lora"/>
                <a:cs typeface="Lora"/>
                <a:sym typeface="Lora"/>
              </a:rPr>
              <a:t>. This is because …</a:t>
            </a:r>
            <a:endParaRPr b="0" i="0" sz="1400" u="none" cap="none" strike="noStrike">
              <a:solidFill>
                <a:schemeClr val="dk1"/>
              </a:solidFill>
              <a:latin typeface="Lora"/>
              <a:ea typeface="Lora"/>
              <a:cs typeface="Lora"/>
              <a:sym typeface="Lora"/>
            </a:endParaRPr>
          </a:p>
        </p:txBody>
      </p:sp>
      <p:pic>
        <p:nvPicPr>
          <p:cNvPr id="542" name="Google Shape;542;p63"/>
          <p:cNvPicPr preferRelativeResize="0"/>
          <p:nvPr/>
        </p:nvPicPr>
        <p:blipFill rotWithShape="1">
          <a:blip r:embed="rId5">
            <a:alphaModFix/>
          </a:blip>
          <a:srcRect b="0" l="0" r="0" t="0"/>
          <a:stretch/>
        </p:blipFill>
        <p:spPr>
          <a:xfrm>
            <a:off x="4515900" y="3245339"/>
            <a:ext cx="312000" cy="311982"/>
          </a:xfrm>
          <a:prstGeom prst="rect">
            <a:avLst/>
          </a:prstGeom>
          <a:noFill/>
          <a:ln>
            <a:noFill/>
          </a:ln>
        </p:spPr>
      </p:pic>
      <p:sp>
        <p:nvSpPr>
          <p:cNvPr id="543" name="Google Shape;543;p63"/>
          <p:cNvSpPr txBox="1"/>
          <p:nvPr/>
        </p:nvSpPr>
        <p:spPr>
          <a:xfrm>
            <a:off x="642175" y="1785813"/>
            <a:ext cx="1778700" cy="3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ora"/>
                <a:ea typeface="Lora"/>
                <a:cs typeface="Lora"/>
                <a:sym typeface="Lora"/>
              </a:rPr>
              <a:t>training sample:</a:t>
            </a:r>
            <a:endParaRPr b="0" i="0" sz="1300" u="none" cap="none" strike="noStrike">
              <a:solidFill>
                <a:schemeClr val="dk2"/>
              </a:solidFill>
              <a:latin typeface="Lora"/>
              <a:ea typeface="Lora"/>
              <a:cs typeface="Lora"/>
              <a:sym typeface="Lora"/>
            </a:endParaRPr>
          </a:p>
        </p:txBody>
      </p:sp>
      <p:sp>
        <p:nvSpPr>
          <p:cNvPr id="544" name="Google Shape;544;p63"/>
          <p:cNvSpPr/>
          <p:nvPr/>
        </p:nvSpPr>
        <p:spPr>
          <a:xfrm>
            <a:off x="2130988" y="3110375"/>
            <a:ext cx="3069600" cy="720000"/>
          </a:xfrm>
          <a:prstGeom prst="roundRect">
            <a:avLst>
              <a:gd fmla="val 8018" name="adj"/>
            </a:avLst>
          </a:prstGeom>
          <a:solidFill>
            <a:srgbClr val="EEEEEE">
              <a:alpha val="9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sp>
        <p:nvSpPr>
          <p:cNvPr id="545" name="Google Shape;545;p63"/>
          <p:cNvSpPr/>
          <p:nvPr/>
        </p:nvSpPr>
        <p:spPr>
          <a:xfrm>
            <a:off x="2131000" y="3894125"/>
            <a:ext cx="3069600" cy="385800"/>
          </a:xfrm>
          <a:prstGeom prst="roundRect">
            <a:avLst>
              <a:gd fmla="val 8018" name="adj"/>
            </a:avLst>
          </a:prstGeom>
          <a:solidFill>
            <a:srgbClr val="EEEEEE">
              <a:alpha val="9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pic>
        <p:nvPicPr>
          <p:cNvPr id="546" name="Google Shape;546;p63"/>
          <p:cNvPicPr preferRelativeResize="0"/>
          <p:nvPr/>
        </p:nvPicPr>
        <p:blipFill rotWithShape="1">
          <a:blip r:embed="rId6">
            <a:alphaModFix/>
          </a:blip>
          <a:srcRect b="0" l="0" r="0" t="0"/>
          <a:stretch/>
        </p:blipFill>
        <p:spPr>
          <a:xfrm flipH="1">
            <a:off x="8254545" y="2967963"/>
            <a:ext cx="392100" cy="392116"/>
          </a:xfrm>
          <a:prstGeom prst="rect">
            <a:avLst/>
          </a:prstGeom>
          <a:noFill/>
          <a:ln>
            <a:noFill/>
          </a:ln>
          <a:effectLst>
            <a:outerShdw blurRad="57150" rotWithShape="0" algn="bl" dir="5400000" dist="19050">
              <a:srgbClr val="000000">
                <a:alpha val="49800"/>
              </a:srgbClr>
            </a:outerShdw>
          </a:effectLst>
        </p:spPr>
      </p:pic>
      <p:pic>
        <p:nvPicPr>
          <p:cNvPr id="547" name="Google Shape;547;p63"/>
          <p:cNvPicPr preferRelativeResize="0"/>
          <p:nvPr/>
        </p:nvPicPr>
        <p:blipFill rotWithShape="1">
          <a:blip r:embed="rId7">
            <a:alphaModFix/>
          </a:blip>
          <a:srcRect b="0" l="0" r="0" t="0"/>
          <a:stretch/>
        </p:blipFill>
        <p:spPr>
          <a:xfrm>
            <a:off x="7080863" y="4108700"/>
            <a:ext cx="506975" cy="506975"/>
          </a:xfrm>
          <a:prstGeom prst="rect">
            <a:avLst/>
          </a:prstGeom>
          <a:noFill/>
          <a:ln>
            <a:noFill/>
          </a:ln>
        </p:spPr>
      </p:pic>
      <p:pic>
        <p:nvPicPr>
          <p:cNvPr id="548" name="Google Shape;548;p63"/>
          <p:cNvPicPr preferRelativeResize="0"/>
          <p:nvPr/>
        </p:nvPicPr>
        <p:blipFill rotWithShape="1">
          <a:blip r:embed="rId8">
            <a:alphaModFix/>
          </a:blip>
          <a:srcRect b="0" l="0" r="0" t="0"/>
          <a:stretch/>
        </p:blipFill>
        <p:spPr>
          <a:xfrm>
            <a:off x="4065025" y="4172936"/>
            <a:ext cx="506975" cy="506975"/>
          </a:xfrm>
          <a:prstGeom prst="rect">
            <a:avLst/>
          </a:prstGeom>
          <a:noFill/>
          <a:ln>
            <a:noFill/>
          </a:ln>
        </p:spPr>
      </p:pic>
      <p:pic>
        <p:nvPicPr>
          <p:cNvPr id="549" name="Google Shape;549;p63"/>
          <p:cNvPicPr preferRelativeResize="0"/>
          <p:nvPr/>
        </p:nvPicPr>
        <p:blipFill rotWithShape="1">
          <a:blip r:embed="rId9">
            <a:alphaModFix/>
          </a:blip>
          <a:srcRect b="0" l="0" r="0" t="0"/>
          <a:stretch/>
        </p:blipFill>
        <p:spPr>
          <a:xfrm>
            <a:off x="7620250" y="4002197"/>
            <a:ext cx="441300" cy="441300"/>
          </a:xfrm>
          <a:prstGeom prst="rect">
            <a:avLst/>
          </a:prstGeom>
          <a:noFill/>
          <a:ln>
            <a:noFill/>
          </a:ln>
        </p:spPr>
      </p:pic>
      <p:sp>
        <p:nvSpPr>
          <p:cNvPr id="550" name="Google Shape;550;p63"/>
          <p:cNvSpPr/>
          <p:nvPr/>
        </p:nvSpPr>
        <p:spPr>
          <a:xfrm>
            <a:off x="7696325" y="4172925"/>
            <a:ext cx="132900" cy="84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pic>
        <p:nvPicPr>
          <p:cNvPr id="551" name="Google Shape;551;p63"/>
          <p:cNvPicPr preferRelativeResize="0"/>
          <p:nvPr/>
        </p:nvPicPr>
        <p:blipFill rotWithShape="1">
          <a:blip r:embed="rId10">
            <a:alphaModFix/>
          </a:blip>
          <a:srcRect b="0" l="0" r="0" t="0"/>
          <a:stretch/>
        </p:blipFill>
        <p:spPr>
          <a:xfrm>
            <a:off x="7774444" y="4023729"/>
            <a:ext cx="132900" cy="13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4"/>
          <p:cNvSpPr txBox="1"/>
          <p:nvPr/>
        </p:nvSpPr>
        <p:spPr>
          <a:xfrm>
            <a:off x="2458500" y="100775"/>
            <a:ext cx="4227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TriPosT</a:t>
            </a:r>
            <a:endParaRPr b="0" i="0" sz="1400" u="none" cap="none" strike="noStrike">
              <a:solidFill>
                <a:srgbClr val="02236D"/>
              </a:solidFill>
              <a:latin typeface="Lora"/>
              <a:ea typeface="Lora"/>
              <a:cs typeface="Lora"/>
              <a:sym typeface="Lora"/>
            </a:endParaRPr>
          </a:p>
        </p:txBody>
      </p:sp>
      <p:sp>
        <p:nvSpPr>
          <p:cNvPr id="558" name="Google Shape;558;p64"/>
          <p:cNvSpPr txBox="1"/>
          <p:nvPr/>
        </p:nvSpPr>
        <p:spPr>
          <a:xfrm>
            <a:off x="539075" y="550775"/>
            <a:ext cx="37608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Interactive trajectory editing</a:t>
            </a:r>
            <a:endParaRPr b="0" i="0" sz="1400" u="none" cap="none" strike="noStrike">
              <a:solidFill>
                <a:srgbClr val="000000"/>
              </a:solidFill>
              <a:latin typeface="Lora"/>
              <a:ea typeface="Lora"/>
              <a:cs typeface="Lora"/>
              <a:sym typeface="Lora"/>
            </a:endParaRPr>
          </a:p>
        </p:txBody>
      </p:sp>
      <p:sp>
        <p:nvSpPr>
          <p:cNvPr id="559" name="Google Shape;559;p64"/>
          <p:cNvSpPr/>
          <p:nvPr/>
        </p:nvSpPr>
        <p:spPr>
          <a:xfrm>
            <a:off x="227075" y="5876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1</a:t>
            </a:r>
            <a:endParaRPr b="0" i="0" sz="1000" u="none" cap="none" strike="noStrike">
              <a:solidFill>
                <a:srgbClr val="000000"/>
              </a:solidFill>
              <a:latin typeface="Lora"/>
              <a:ea typeface="Lora"/>
              <a:cs typeface="Lora"/>
              <a:sym typeface="Lora"/>
            </a:endParaRPr>
          </a:p>
        </p:txBody>
      </p:sp>
      <p:sp>
        <p:nvSpPr>
          <p:cNvPr id="560" name="Google Shape;560;p64"/>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561" name="Google Shape;561;p64"/>
          <p:cNvSpPr/>
          <p:nvPr/>
        </p:nvSpPr>
        <p:spPr>
          <a:xfrm>
            <a:off x="1929900" y="4879300"/>
            <a:ext cx="22311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562" name="Google Shape;562;p64"/>
          <p:cNvSpPr/>
          <p:nvPr/>
        </p:nvSpPr>
        <p:spPr>
          <a:xfrm>
            <a:off x="4218300" y="4879300"/>
            <a:ext cx="2434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563" name="Google Shape;563;p64"/>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564" name="Google Shape;564;p64"/>
          <p:cNvSpPr txBox="1"/>
          <p:nvPr/>
        </p:nvSpPr>
        <p:spPr>
          <a:xfrm>
            <a:off x="637100" y="967975"/>
            <a:ext cx="7498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uses LLM/python scripts as </a:t>
            </a:r>
            <a:r>
              <a:rPr b="1" i="0" lang="en" sz="1400" u="none" cap="none" strike="noStrike">
                <a:solidFill>
                  <a:srgbClr val="4285F4"/>
                </a:solidFill>
                <a:latin typeface="Lora"/>
                <a:ea typeface="Lora"/>
                <a:cs typeface="Lora"/>
                <a:sym typeface="Lora"/>
              </a:rPr>
              <a:t>edit models</a:t>
            </a:r>
            <a:endParaRPr b="1" i="0" sz="1400" u="none" cap="none" strike="noStrike">
              <a:solidFill>
                <a:srgbClr val="4285F4"/>
              </a:solidFill>
              <a:latin typeface="Lora"/>
              <a:ea typeface="Lora"/>
              <a:cs typeface="Lora"/>
              <a:sym typeface="Lora"/>
            </a:endParaRPr>
          </a:p>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gather </a:t>
            </a:r>
            <a:r>
              <a:rPr b="0" i="0" lang="en" sz="1400" u="none" cap="none" strike="noStrike">
                <a:solidFill>
                  <a:srgbClr val="4285F4"/>
                </a:solidFill>
                <a:latin typeface="Lora"/>
                <a:ea typeface="Lora"/>
                <a:cs typeface="Lora"/>
                <a:sym typeface="Lora"/>
              </a:rPr>
              <a:t>interaction records</a:t>
            </a:r>
            <a:r>
              <a:rPr b="0" i="0" lang="en" sz="1100" u="none" cap="none" strike="noStrike">
                <a:solidFill>
                  <a:schemeClr val="dk1"/>
                </a:solidFill>
                <a:latin typeface="Lora"/>
                <a:ea typeface="Lora"/>
                <a:cs typeface="Lora"/>
                <a:sym typeface="Lora"/>
              </a:rPr>
              <a:t> </a:t>
            </a:r>
            <a:r>
              <a:rPr b="0" i="0" lang="en" sz="1400" u="none" cap="none" strike="noStrike">
                <a:solidFill>
                  <a:srgbClr val="000000"/>
                </a:solidFill>
                <a:latin typeface="Lora"/>
                <a:ea typeface="Lora"/>
                <a:cs typeface="Lora"/>
                <a:sym typeface="Lora"/>
              </a:rPr>
              <a:t>between small LM and LLM</a:t>
            </a:r>
            <a:endParaRPr b="0" i="0" sz="1400" u="none" cap="none" strike="noStrike">
              <a:solidFill>
                <a:srgbClr val="000000"/>
              </a:solidFill>
              <a:latin typeface="Lora"/>
              <a:ea typeface="Lora"/>
              <a:cs typeface="Lora"/>
              <a:sym typeface="Lora"/>
            </a:endParaRPr>
          </a:p>
        </p:txBody>
      </p:sp>
      <p:sp>
        <p:nvSpPr>
          <p:cNvPr id="565" name="Google Shape;565;p64"/>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16</a:t>
            </a:r>
            <a:endParaRPr b="0" i="0" sz="1200" u="none" cap="none" strike="noStrike">
              <a:solidFill>
                <a:schemeClr val="dk2"/>
              </a:solidFill>
              <a:latin typeface="Lora"/>
              <a:ea typeface="Lora"/>
              <a:cs typeface="Lora"/>
              <a:sym typeface="Lora"/>
            </a:endParaRPr>
          </a:p>
        </p:txBody>
      </p:sp>
      <p:sp>
        <p:nvSpPr>
          <p:cNvPr id="566" name="Google Shape;566;p64"/>
          <p:cNvSpPr/>
          <p:nvPr/>
        </p:nvSpPr>
        <p:spPr>
          <a:xfrm>
            <a:off x="2104300" y="1776263"/>
            <a:ext cx="31230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p:txBody>
      </p:sp>
      <p:sp>
        <p:nvSpPr>
          <p:cNvPr id="567" name="Google Shape;567;p64"/>
          <p:cNvSpPr/>
          <p:nvPr/>
        </p:nvSpPr>
        <p:spPr>
          <a:xfrm>
            <a:off x="2131000" y="2303963"/>
            <a:ext cx="3069600" cy="720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Step 2: </a:t>
            </a:r>
            <a:r>
              <a:rPr b="0" i="0" lang="en" sz="1400" u="none" cap="none" strike="noStrike">
                <a:solidFill>
                  <a:schemeClr val="dk1"/>
                </a:solidFill>
                <a:highlight>
                  <a:srgbClr val="E6B8AF"/>
                </a:highlight>
                <a:latin typeface="Lora"/>
                <a:ea typeface="Lora"/>
                <a:cs typeface="Lora"/>
                <a:sym typeface="Lora"/>
              </a:rPr>
              <a:t>4 - 6 = -3</a:t>
            </a:r>
            <a:endParaRPr b="0" i="0" sz="1400" u="none" cap="none" strike="noStrike">
              <a:solidFill>
                <a:schemeClr val="dk1"/>
              </a:solidFill>
              <a:highlight>
                <a:srgbClr val="E6B8A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Ans: </a:t>
            </a:r>
            <a:r>
              <a:rPr b="0" i="0" lang="en" sz="1400" u="none" cap="none" strike="noStrike">
                <a:solidFill>
                  <a:schemeClr val="dk1"/>
                </a:solidFill>
                <a:highlight>
                  <a:srgbClr val="E6B8AF"/>
                </a:highlight>
                <a:latin typeface="Lora"/>
                <a:ea typeface="Lora"/>
                <a:cs typeface="Lora"/>
                <a:sym typeface="Lora"/>
              </a:rPr>
              <a:t>-3</a:t>
            </a:r>
            <a:endParaRPr b="0" i="0" sz="1400" u="none" cap="none" strike="noStrike">
              <a:solidFill>
                <a:schemeClr val="dk1"/>
              </a:solidFill>
              <a:highlight>
                <a:srgbClr val="E6B8AF"/>
              </a:highlight>
              <a:latin typeface="Lora"/>
              <a:ea typeface="Lora"/>
              <a:cs typeface="Lora"/>
              <a:sym typeface="Lora"/>
            </a:endParaRPr>
          </a:p>
        </p:txBody>
      </p:sp>
      <p:sp>
        <p:nvSpPr>
          <p:cNvPr id="568" name="Google Shape;568;p64"/>
          <p:cNvSpPr txBox="1"/>
          <p:nvPr/>
        </p:nvSpPr>
        <p:spPr>
          <a:xfrm>
            <a:off x="517200" y="2472038"/>
            <a:ext cx="1103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feedback </a:t>
            </a:r>
            <a:endParaRPr b="0" i="0" sz="1400" u="none" cap="none" strike="noStrike">
              <a:solidFill>
                <a:srgbClr val="000000"/>
              </a:solidFill>
              <a:latin typeface="Arial"/>
              <a:ea typeface="Arial"/>
              <a:cs typeface="Arial"/>
              <a:sym typeface="Arial"/>
            </a:endParaRPr>
          </a:p>
        </p:txBody>
      </p:sp>
      <p:sp>
        <p:nvSpPr>
          <p:cNvPr id="569" name="Google Shape;569;p64"/>
          <p:cNvSpPr/>
          <p:nvPr/>
        </p:nvSpPr>
        <p:spPr>
          <a:xfrm>
            <a:off x="1560575" y="2620425"/>
            <a:ext cx="392100" cy="554100"/>
          </a:xfrm>
          <a:prstGeom prst="curvedRightArrow">
            <a:avLst>
              <a:gd fmla="val 25000" name="adj1"/>
              <a:gd fmla="val 50000" name="adj2"/>
              <a:gd fmla="val 25000" name="adj3"/>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pic>
        <p:nvPicPr>
          <p:cNvPr id="570" name="Google Shape;570;p64"/>
          <p:cNvPicPr preferRelativeResize="0"/>
          <p:nvPr/>
        </p:nvPicPr>
        <p:blipFill rotWithShape="1">
          <a:blip r:embed="rId3">
            <a:alphaModFix/>
          </a:blip>
          <a:srcRect b="0" l="0" r="0" t="0"/>
          <a:stretch/>
        </p:blipFill>
        <p:spPr>
          <a:xfrm>
            <a:off x="1565088" y="2217575"/>
            <a:ext cx="498825" cy="498797"/>
          </a:xfrm>
          <a:prstGeom prst="rect">
            <a:avLst/>
          </a:prstGeom>
          <a:noFill/>
          <a:ln>
            <a:noFill/>
          </a:ln>
        </p:spPr>
      </p:pic>
      <p:sp>
        <p:nvSpPr>
          <p:cNvPr id="571" name="Google Shape;571;p64"/>
          <p:cNvSpPr/>
          <p:nvPr/>
        </p:nvSpPr>
        <p:spPr>
          <a:xfrm>
            <a:off x="2130988" y="3110363"/>
            <a:ext cx="30696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a:t>
            </a:r>
            <a:r>
              <a:rPr b="0" i="0" lang="en" sz="1400" u="sng" cap="none" strike="noStrike">
                <a:solidFill>
                  <a:srgbClr val="000000"/>
                </a:solidFill>
                <a:latin typeface="Lora"/>
                <a:ea typeface="Lora"/>
                <a:cs typeface="Lora"/>
                <a:sym typeface="Lora"/>
              </a:rPr>
              <a:t>step 1</a:t>
            </a:r>
            <a:r>
              <a:rPr b="0" i="0" lang="en" sz="1400" u="none" cap="none" strike="noStrike">
                <a:solidFill>
                  <a:srgbClr val="000000"/>
                </a:solidFill>
                <a:latin typeface="Lora"/>
                <a:ea typeface="Lora"/>
                <a:cs typeface="Lora"/>
                <a:sym typeface="Lora"/>
              </a:rPr>
              <a:t> the part</a:t>
            </a:r>
            <a:r>
              <a:rPr b="0" i="0" lang="en" sz="1400" u="sng" cap="none" strike="noStrike">
                <a:solidFill>
                  <a:srgbClr val="000000"/>
                </a:solidFill>
                <a:latin typeface="Lora"/>
                <a:ea typeface="Lora"/>
                <a:cs typeface="Lora"/>
                <a:sym typeface="Lora"/>
              </a:rPr>
              <a:t> “2*3=6” is incorrect</a:t>
            </a:r>
            <a:r>
              <a:rPr b="0" i="0" lang="en" sz="1400" u="none" cap="none" strike="noStrike">
                <a:solidFill>
                  <a:srgbClr val="000000"/>
                </a:solidFill>
                <a:latin typeface="Lora"/>
                <a:ea typeface="Lora"/>
                <a:cs typeface="Lora"/>
                <a:sym typeface="Lora"/>
              </a:rPr>
              <a:t>. This is because …</a:t>
            </a:r>
            <a:endParaRPr b="0" i="0" sz="1400" u="none" cap="none" strike="noStrike">
              <a:solidFill>
                <a:schemeClr val="dk1"/>
              </a:solidFill>
              <a:latin typeface="Lora"/>
              <a:ea typeface="Lora"/>
              <a:cs typeface="Lora"/>
              <a:sym typeface="Lora"/>
            </a:endParaRPr>
          </a:p>
        </p:txBody>
      </p:sp>
      <p:pic>
        <p:nvPicPr>
          <p:cNvPr id="572" name="Google Shape;572;p64"/>
          <p:cNvPicPr preferRelativeResize="0"/>
          <p:nvPr/>
        </p:nvPicPr>
        <p:blipFill rotWithShape="1">
          <a:blip r:embed="rId4">
            <a:alphaModFix/>
          </a:blip>
          <a:srcRect b="0" l="0" r="0" t="0"/>
          <a:stretch/>
        </p:blipFill>
        <p:spPr>
          <a:xfrm>
            <a:off x="4515900" y="3245339"/>
            <a:ext cx="312000" cy="311982"/>
          </a:xfrm>
          <a:prstGeom prst="rect">
            <a:avLst/>
          </a:prstGeom>
          <a:noFill/>
          <a:ln>
            <a:noFill/>
          </a:ln>
        </p:spPr>
      </p:pic>
      <p:sp>
        <p:nvSpPr>
          <p:cNvPr id="573" name="Google Shape;573;p64"/>
          <p:cNvSpPr txBox="1"/>
          <p:nvPr/>
        </p:nvSpPr>
        <p:spPr>
          <a:xfrm>
            <a:off x="642175" y="1785813"/>
            <a:ext cx="1778700" cy="3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ora"/>
                <a:ea typeface="Lora"/>
                <a:cs typeface="Lora"/>
                <a:sym typeface="Lora"/>
              </a:rPr>
              <a:t>training sample:</a:t>
            </a:r>
            <a:endParaRPr b="0" i="0" sz="1300" u="none" cap="none" strike="noStrike">
              <a:solidFill>
                <a:schemeClr val="dk2"/>
              </a:solidFill>
              <a:latin typeface="Lora"/>
              <a:ea typeface="Lora"/>
              <a:cs typeface="Lora"/>
              <a:sym typeface="Lora"/>
            </a:endParaRPr>
          </a:p>
        </p:txBody>
      </p:sp>
      <p:sp>
        <p:nvSpPr>
          <p:cNvPr id="574" name="Google Shape;574;p64"/>
          <p:cNvSpPr/>
          <p:nvPr/>
        </p:nvSpPr>
        <p:spPr>
          <a:xfrm>
            <a:off x="2130988" y="3110375"/>
            <a:ext cx="3069600" cy="720000"/>
          </a:xfrm>
          <a:prstGeom prst="roundRect">
            <a:avLst>
              <a:gd fmla="val 8018" name="adj"/>
            </a:avLst>
          </a:prstGeom>
          <a:solidFill>
            <a:srgbClr val="EEEEEE">
              <a:alpha val="9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sp>
        <p:nvSpPr>
          <p:cNvPr id="575" name="Google Shape;575;p64"/>
          <p:cNvSpPr/>
          <p:nvPr/>
        </p:nvSpPr>
        <p:spPr>
          <a:xfrm>
            <a:off x="5319675" y="3893575"/>
            <a:ext cx="3069600" cy="937200"/>
          </a:xfrm>
          <a:prstGeom prst="roundRect">
            <a:avLst>
              <a:gd fmla="val 8018" name="adj"/>
            </a:avLst>
          </a:prstGeom>
          <a:solidFill>
            <a:srgbClr val="D9EAD3"/>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C9DAF8"/>
                </a:highlight>
                <a:latin typeface="Lora"/>
                <a:ea typeface="Lora"/>
                <a:cs typeface="Lora"/>
                <a:sym typeface="Lora"/>
              </a:rPr>
              <a:t>Step 1 : (4 * 1) - (2 * 3) = 4 - 6</a:t>
            </a:r>
            <a:endParaRPr b="0" i="0" sz="1400" u="none" cap="none" strike="noStrike">
              <a:solidFill>
                <a:schemeClr val="dk1"/>
              </a:solidFill>
              <a:highlight>
                <a:srgbClr val="C9DAF8"/>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C9DAF8"/>
                </a:highlight>
                <a:latin typeface="Lora"/>
                <a:ea typeface="Lora"/>
                <a:cs typeface="Lora"/>
                <a:sym typeface="Lora"/>
              </a:rPr>
              <a:t>Step 2: </a:t>
            </a:r>
            <a:endParaRPr b="0" i="0" sz="1400" u="none" cap="none" strike="noStrike">
              <a:solidFill>
                <a:schemeClr val="dk1"/>
              </a:solidFill>
              <a:highlight>
                <a:srgbClr val="C9DAF8"/>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sp>
        <p:nvSpPr>
          <p:cNvPr id="576" name="Google Shape;576;p64"/>
          <p:cNvSpPr/>
          <p:nvPr/>
        </p:nvSpPr>
        <p:spPr>
          <a:xfrm>
            <a:off x="5319674" y="3125075"/>
            <a:ext cx="28158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a:t>
            </a:r>
            <a:r>
              <a:rPr b="0" i="0" lang="en" sz="1400" u="sng" cap="none" strike="noStrike">
                <a:solidFill>
                  <a:srgbClr val="000000"/>
                </a:solidFill>
                <a:highlight>
                  <a:srgbClr val="FFF2CC"/>
                </a:highlight>
                <a:latin typeface="Lora"/>
                <a:ea typeface="Lora"/>
                <a:cs typeface="Lora"/>
                <a:sym typeface="Lora"/>
              </a:rPr>
              <a:t>step 2</a:t>
            </a:r>
            <a:r>
              <a:rPr b="0" i="0" lang="en" sz="1400" u="none" cap="none" strike="noStrike">
                <a:solidFill>
                  <a:srgbClr val="000000"/>
                </a:solidFill>
                <a:latin typeface="Lora"/>
                <a:ea typeface="Lora"/>
                <a:cs typeface="Lora"/>
                <a:sym typeface="Lora"/>
              </a:rPr>
              <a:t> the part</a:t>
            </a:r>
            <a:r>
              <a:rPr b="0" i="0" lang="en" sz="1400" u="sng" cap="none" strike="noStrike">
                <a:solidFill>
                  <a:srgbClr val="000000"/>
                </a:solidFill>
                <a:latin typeface="Lora"/>
                <a:ea typeface="Lora"/>
                <a:cs typeface="Lora"/>
                <a:sym typeface="Lora"/>
              </a:rPr>
              <a:t> </a:t>
            </a:r>
            <a:r>
              <a:rPr b="0" i="0" lang="en" sz="1400" u="sng" cap="none" strike="noStrike">
                <a:solidFill>
                  <a:srgbClr val="000000"/>
                </a:solidFill>
                <a:highlight>
                  <a:srgbClr val="FFF2CC"/>
                </a:highlight>
                <a:latin typeface="Lora"/>
                <a:ea typeface="Lora"/>
                <a:cs typeface="Lora"/>
                <a:sym typeface="Lora"/>
              </a:rPr>
              <a:t>“4-6=-3”</a:t>
            </a:r>
            <a:r>
              <a:rPr b="0" i="0" lang="en" sz="1400" u="sng" cap="none" strike="noStrike">
                <a:solidFill>
                  <a:srgbClr val="000000"/>
                </a:solidFill>
                <a:latin typeface="Lora"/>
                <a:ea typeface="Lora"/>
                <a:cs typeface="Lora"/>
                <a:sym typeface="Lora"/>
              </a:rPr>
              <a:t> </a:t>
            </a:r>
            <a:r>
              <a:rPr b="0" i="0" lang="en" sz="1400" u="none" cap="none" strike="noStrike">
                <a:solidFill>
                  <a:srgbClr val="000000"/>
                </a:solidFill>
                <a:latin typeface="Lora"/>
                <a:ea typeface="Lora"/>
                <a:cs typeface="Lora"/>
                <a:sym typeface="Lora"/>
              </a:rPr>
              <a:t>is incorrect. This is because …</a:t>
            </a:r>
            <a:endParaRPr b="0" i="0" sz="1400" u="none" cap="none" strike="noStrike">
              <a:solidFill>
                <a:schemeClr val="dk1"/>
              </a:solidFill>
              <a:latin typeface="Lora"/>
              <a:ea typeface="Lora"/>
              <a:cs typeface="Lora"/>
              <a:sym typeface="Lora"/>
            </a:endParaRPr>
          </a:p>
        </p:txBody>
      </p:sp>
      <p:pic>
        <p:nvPicPr>
          <p:cNvPr id="577" name="Google Shape;577;p64"/>
          <p:cNvPicPr preferRelativeResize="0"/>
          <p:nvPr/>
        </p:nvPicPr>
        <p:blipFill rotWithShape="1">
          <a:blip r:embed="rId5">
            <a:alphaModFix/>
          </a:blip>
          <a:srcRect b="0" l="0" r="0" t="0"/>
          <a:stretch/>
        </p:blipFill>
        <p:spPr>
          <a:xfrm>
            <a:off x="8488525" y="3572534"/>
            <a:ext cx="392102" cy="429655"/>
          </a:xfrm>
          <a:prstGeom prst="rect">
            <a:avLst/>
          </a:prstGeom>
          <a:noFill/>
          <a:ln>
            <a:noFill/>
          </a:ln>
        </p:spPr>
      </p:pic>
      <p:cxnSp>
        <p:nvCxnSpPr>
          <p:cNvPr id="578" name="Google Shape;578;p64"/>
          <p:cNvCxnSpPr/>
          <p:nvPr/>
        </p:nvCxnSpPr>
        <p:spPr>
          <a:xfrm flipH="1">
            <a:off x="8384425" y="3192150"/>
            <a:ext cx="478200" cy="478200"/>
          </a:xfrm>
          <a:prstGeom prst="straightConnector1">
            <a:avLst/>
          </a:prstGeom>
          <a:noFill/>
          <a:ln cap="flat" cmpd="sng" w="19050">
            <a:solidFill>
              <a:schemeClr val="dk2"/>
            </a:solidFill>
            <a:prstDash val="solid"/>
            <a:round/>
            <a:headEnd len="sm" w="sm" type="none"/>
            <a:tailEnd len="sm" w="sm" type="none"/>
          </a:ln>
        </p:spPr>
      </p:cxnSp>
      <p:pic>
        <p:nvPicPr>
          <p:cNvPr id="579" name="Google Shape;579;p64"/>
          <p:cNvPicPr preferRelativeResize="0"/>
          <p:nvPr/>
        </p:nvPicPr>
        <p:blipFill rotWithShape="1">
          <a:blip r:embed="rId6">
            <a:alphaModFix/>
          </a:blip>
          <a:srcRect b="0" l="0" r="0" t="0"/>
          <a:stretch/>
        </p:blipFill>
        <p:spPr>
          <a:xfrm flipH="1">
            <a:off x="8254545" y="2967963"/>
            <a:ext cx="392100" cy="392116"/>
          </a:xfrm>
          <a:prstGeom prst="rect">
            <a:avLst/>
          </a:prstGeom>
          <a:noFill/>
          <a:ln>
            <a:noFill/>
          </a:ln>
          <a:effectLst>
            <a:outerShdw blurRad="57150" rotWithShape="0" algn="bl" dir="5400000" dist="19050">
              <a:srgbClr val="000000">
                <a:alpha val="49800"/>
              </a:srgbClr>
            </a:outerShdw>
          </a:effectLst>
        </p:spPr>
      </p:pic>
      <p:sp>
        <p:nvSpPr>
          <p:cNvPr id="580" name="Google Shape;580;p64"/>
          <p:cNvSpPr/>
          <p:nvPr/>
        </p:nvSpPr>
        <p:spPr>
          <a:xfrm>
            <a:off x="2131000" y="3894125"/>
            <a:ext cx="3069600" cy="392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a:t>
            </a:r>
            <a:r>
              <a:rPr b="0" i="0" lang="en" sz="1400" u="none" cap="none" strike="noStrike">
                <a:solidFill>
                  <a:schemeClr val="dk1"/>
                </a:solidFill>
                <a:latin typeface="Lora"/>
                <a:ea typeface="Lora"/>
                <a:cs typeface="Lora"/>
                <a:sym typeface="Lora"/>
              </a:rPr>
              <a:t>…</a:t>
            </a:r>
            <a:endParaRPr b="0" i="0" sz="1400" u="none" cap="none" strike="noStrike">
              <a:solidFill>
                <a:srgbClr val="000000"/>
              </a:solidFill>
              <a:highlight>
                <a:srgbClr val="6AA84F"/>
              </a:highlight>
              <a:latin typeface="Lora"/>
              <a:ea typeface="Lora"/>
              <a:cs typeface="Lora"/>
              <a:sym typeface="Lora"/>
            </a:endParaRPr>
          </a:p>
        </p:txBody>
      </p:sp>
      <p:sp>
        <p:nvSpPr>
          <p:cNvPr id="581" name="Google Shape;581;p64"/>
          <p:cNvSpPr/>
          <p:nvPr/>
        </p:nvSpPr>
        <p:spPr>
          <a:xfrm>
            <a:off x="2131000" y="3894125"/>
            <a:ext cx="3069600" cy="385800"/>
          </a:xfrm>
          <a:prstGeom prst="roundRect">
            <a:avLst>
              <a:gd fmla="val 8018" name="adj"/>
            </a:avLst>
          </a:prstGeom>
          <a:solidFill>
            <a:srgbClr val="EEEEEE">
              <a:alpha val="9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5"/>
          <p:cNvSpPr txBox="1"/>
          <p:nvPr/>
        </p:nvSpPr>
        <p:spPr>
          <a:xfrm>
            <a:off x="2458500" y="100775"/>
            <a:ext cx="4227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TriPosT</a:t>
            </a:r>
            <a:endParaRPr b="0" i="0" sz="1400" u="none" cap="none" strike="noStrike">
              <a:solidFill>
                <a:srgbClr val="02236D"/>
              </a:solidFill>
              <a:latin typeface="Lora"/>
              <a:ea typeface="Lora"/>
              <a:cs typeface="Lora"/>
              <a:sym typeface="Lora"/>
            </a:endParaRPr>
          </a:p>
        </p:txBody>
      </p:sp>
      <p:sp>
        <p:nvSpPr>
          <p:cNvPr id="588" name="Google Shape;588;p65"/>
          <p:cNvSpPr txBox="1"/>
          <p:nvPr/>
        </p:nvSpPr>
        <p:spPr>
          <a:xfrm>
            <a:off x="539075" y="550775"/>
            <a:ext cx="37608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Interactive trajectory editing</a:t>
            </a:r>
            <a:endParaRPr b="0" i="0" sz="1400" u="none" cap="none" strike="noStrike">
              <a:solidFill>
                <a:srgbClr val="000000"/>
              </a:solidFill>
              <a:latin typeface="Lora"/>
              <a:ea typeface="Lora"/>
              <a:cs typeface="Lora"/>
              <a:sym typeface="Lora"/>
            </a:endParaRPr>
          </a:p>
        </p:txBody>
      </p:sp>
      <p:sp>
        <p:nvSpPr>
          <p:cNvPr id="589" name="Google Shape;589;p65"/>
          <p:cNvSpPr/>
          <p:nvPr/>
        </p:nvSpPr>
        <p:spPr>
          <a:xfrm>
            <a:off x="227075" y="5876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1</a:t>
            </a:r>
            <a:endParaRPr b="0" i="0" sz="1000" u="none" cap="none" strike="noStrike">
              <a:solidFill>
                <a:srgbClr val="000000"/>
              </a:solidFill>
              <a:latin typeface="Lora"/>
              <a:ea typeface="Lora"/>
              <a:cs typeface="Lora"/>
              <a:sym typeface="Lora"/>
            </a:endParaRPr>
          </a:p>
        </p:txBody>
      </p:sp>
      <p:sp>
        <p:nvSpPr>
          <p:cNvPr id="590" name="Google Shape;590;p65"/>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591" name="Google Shape;591;p65"/>
          <p:cNvSpPr/>
          <p:nvPr/>
        </p:nvSpPr>
        <p:spPr>
          <a:xfrm>
            <a:off x="1929900" y="4879300"/>
            <a:ext cx="22311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592" name="Google Shape;592;p65"/>
          <p:cNvSpPr/>
          <p:nvPr/>
        </p:nvSpPr>
        <p:spPr>
          <a:xfrm>
            <a:off x="4218300" y="4879300"/>
            <a:ext cx="2434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593" name="Google Shape;593;p65"/>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594" name="Google Shape;594;p65"/>
          <p:cNvSpPr txBox="1"/>
          <p:nvPr/>
        </p:nvSpPr>
        <p:spPr>
          <a:xfrm>
            <a:off x="637100" y="967975"/>
            <a:ext cx="7498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uses LLM/python scripts as </a:t>
            </a:r>
            <a:r>
              <a:rPr b="1" i="0" lang="en" sz="1400" u="none" cap="none" strike="noStrike">
                <a:solidFill>
                  <a:srgbClr val="4285F4"/>
                </a:solidFill>
                <a:latin typeface="Lora"/>
                <a:ea typeface="Lora"/>
                <a:cs typeface="Lora"/>
                <a:sym typeface="Lora"/>
              </a:rPr>
              <a:t>edit models</a:t>
            </a:r>
            <a:endParaRPr b="1" i="0" sz="1400" u="none" cap="none" strike="noStrike">
              <a:solidFill>
                <a:srgbClr val="4285F4"/>
              </a:solidFill>
              <a:latin typeface="Lora"/>
              <a:ea typeface="Lora"/>
              <a:cs typeface="Lora"/>
              <a:sym typeface="Lora"/>
            </a:endParaRPr>
          </a:p>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gather </a:t>
            </a:r>
            <a:r>
              <a:rPr b="0" i="0" lang="en" sz="1400" u="none" cap="none" strike="noStrike">
                <a:solidFill>
                  <a:srgbClr val="4285F4"/>
                </a:solidFill>
                <a:latin typeface="Lora"/>
                <a:ea typeface="Lora"/>
                <a:cs typeface="Lora"/>
                <a:sym typeface="Lora"/>
              </a:rPr>
              <a:t>interaction records</a:t>
            </a:r>
            <a:r>
              <a:rPr b="0" i="0" lang="en" sz="1100" u="none" cap="none" strike="noStrike">
                <a:solidFill>
                  <a:schemeClr val="dk1"/>
                </a:solidFill>
                <a:latin typeface="Lora"/>
                <a:ea typeface="Lora"/>
                <a:cs typeface="Lora"/>
                <a:sym typeface="Lora"/>
              </a:rPr>
              <a:t> </a:t>
            </a:r>
            <a:r>
              <a:rPr b="0" i="0" lang="en" sz="1400" u="none" cap="none" strike="noStrike">
                <a:solidFill>
                  <a:srgbClr val="000000"/>
                </a:solidFill>
                <a:latin typeface="Lora"/>
                <a:ea typeface="Lora"/>
                <a:cs typeface="Lora"/>
                <a:sym typeface="Lora"/>
              </a:rPr>
              <a:t>between small LM and LLM</a:t>
            </a:r>
            <a:endParaRPr b="0" i="0" sz="1400" u="none" cap="none" strike="noStrike">
              <a:solidFill>
                <a:srgbClr val="000000"/>
              </a:solidFill>
              <a:latin typeface="Lora"/>
              <a:ea typeface="Lora"/>
              <a:cs typeface="Lora"/>
              <a:sym typeface="Lora"/>
            </a:endParaRPr>
          </a:p>
        </p:txBody>
      </p:sp>
      <p:sp>
        <p:nvSpPr>
          <p:cNvPr id="595" name="Google Shape;595;p65"/>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17</a:t>
            </a:r>
            <a:endParaRPr b="0" i="0" sz="1200" u="none" cap="none" strike="noStrike">
              <a:solidFill>
                <a:schemeClr val="dk2"/>
              </a:solidFill>
              <a:latin typeface="Lora"/>
              <a:ea typeface="Lora"/>
              <a:cs typeface="Lora"/>
              <a:sym typeface="Lora"/>
            </a:endParaRPr>
          </a:p>
        </p:txBody>
      </p:sp>
      <p:sp>
        <p:nvSpPr>
          <p:cNvPr id="596" name="Google Shape;596;p65"/>
          <p:cNvSpPr/>
          <p:nvPr/>
        </p:nvSpPr>
        <p:spPr>
          <a:xfrm>
            <a:off x="2104300" y="1776263"/>
            <a:ext cx="31230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p:txBody>
      </p:sp>
      <p:sp>
        <p:nvSpPr>
          <p:cNvPr id="597" name="Google Shape;597;p65"/>
          <p:cNvSpPr/>
          <p:nvPr/>
        </p:nvSpPr>
        <p:spPr>
          <a:xfrm>
            <a:off x="2131000" y="2303963"/>
            <a:ext cx="3069600" cy="720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Step 2: </a:t>
            </a:r>
            <a:r>
              <a:rPr b="0" i="0" lang="en" sz="1400" u="none" cap="none" strike="noStrike">
                <a:solidFill>
                  <a:schemeClr val="dk1"/>
                </a:solidFill>
                <a:highlight>
                  <a:srgbClr val="E6B8AF"/>
                </a:highlight>
                <a:latin typeface="Lora"/>
                <a:ea typeface="Lora"/>
                <a:cs typeface="Lora"/>
                <a:sym typeface="Lora"/>
              </a:rPr>
              <a:t>4 - 6 = -3</a:t>
            </a:r>
            <a:endParaRPr b="0" i="0" sz="1400" u="none" cap="none" strike="noStrike">
              <a:solidFill>
                <a:schemeClr val="dk1"/>
              </a:solidFill>
              <a:highlight>
                <a:srgbClr val="E6B8A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Ans: </a:t>
            </a:r>
            <a:r>
              <a:rPr b="0" i="0" lang="en" sz="1400" u="none" cap="none" strike="noStrike">
                <a:solidFill>
                  <a:schemeClr val="dk1"/>
                </a:solidFill>
                <a:highlight>
                  <a:srgbClr val="E6B8AF"/>
                </a:highlight>
                <a:latin typeface="Lora"/>
                <a:ea typeface="Lora"/>
                <a:cs typeface="Lora"/>
                <a:sym typeface="Lora"/>
              </a:rPr>
              <a:t>-3</a:t>
            </a:r>
            <a:endParaRPr b="0" i="0" sz="1400" u="none" cap="none" strike="noStrike">
              <a:solidFill>
                <a:schemeClr val="dk1"/>
              </a:solidFill>
              <a:highlight>
                <a:srgbClr val="E6B8AF"/>
              </a:highlight>
              <a:latin typeface="Lora"/>
              <a:ea typeface="Lora"/>
              <a:cs typeface="Lora"/>
              <a:sym typeface="Lora"/>
            </a:endParaRPr>
          </a:p>
        </p:txBody>
      </p:sp>
      <p:sp>
        <p:nvSpPr>
          <p:cNvPr id="598" name="Google Shape;598;p65"/>
          <p:cNvSpPr txBox="1"/>
          <p:nvPr/>
        </p:nvSpPr>
        <p:spPr>
          <a:xfrm>
            <a:off x="517200" y="2472038"/>
            <a:ext cx="1103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prompt feedback </a:t>
            </a:r>
            <a:endParaRPr b="0" i="0" sz="1400" u="none" cap="none" strike="noStrike">
              <a:solidFill>
                <a:srgbClr val="000000"/>
              </a:solidFill>
              <a:latin typeface="Arial"/>
              <a:ea typeface="Arial"/>
              <a:cs typeface="Arial"/>
              <a:sym typeface="Arial"/>
            </a:endParaRPr>
          </a:p>
        </p:txBody>
      </p:sp>
      <p:sp>
        <p:nvSpPr>
          <p:cNvPr id="599" name="Google Shape;599;p65"/>
          <p:cNvSpPr/>
          <p:nvPr/>
        </p:nvSpPr>
        <p:spPr>
          <a:xfrm>
            <a:off x="1560575" y="2620425"/>
            <a:ext cx="392100" cy="554100"/>
          </a:xfrm>
          <a:prstGeom prst="curvedRightArrow">
            <a:avLst>
              <a:gd fmla="val 25000" name="adj1"/>
              <a:gd fmla="val 50000" name="adj2"/>
              <a:gd fmla="val 25000" name="adj3"/>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pic>
        <p:nvPicPr>
          <p:cNvPr id="600" name="Google Shape;600;p65"/>
          <p:cNvPicPr preferRelativeResize="0"/>
          <p:nvPr/>
        </p:nvPicPr>
        <p:blipFill rotWithShape="1">
          <a:blip r:embed="rId3">
            <a:alphaModFix/>
          </a:blip>
          <a:srcRect b="0" l="0" r="0" t="0"/>
          <a:stretch/>
        </p:blipFill>
        <p:spPr>
          <a:xfrm>
            <a:off x="1565088" y="2217575"/>
            <a:ext cx="498825" cy="498797"/>
          </a:xfrm>
          <a:prstGeom prst="rect">
            <a:avLst/>
          </a:prstGeom>
          <a:noFill/>
          <a:ln>
            <a:noFill/>
          </a:ln>
        </p:spPr>
      </p:pic>
      <p:sp>
        <p:nvSpPr>
          <p:cNvPr id="601" name="Google Shape;601;p65"/>
          <p:cNvSpPr/>
          <p:nvPr/>
        </p:nvSpPr>
        <p:spPr>
          <a:xfrm>
            <a:off x="2130988" y="3110363"/>
            <a:ext cx="30696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a:t>
            </a:r>
            <a:r>
              <a:rPr b="0" i="0" lang="en" sz="1400" u="sng" cap="none" strike="noStrike">
                <a:solidFill>
                  <a:srgbClr val="000000"/>
                </a:solidFill>
                <a:latin typeface="Lora"/>
                <a:ea typeface="Lora"/>
                <a:cs typeface="Lora"/>
                <a:sym typeface="Lora"/>
              </a:rPr>
              <a:t>step 1</a:t>
            </a:r>
            <a:r>
              <a:rPr b="0" i="0" lang="en" sz="1400" u="none" cap="none" strike="noStrike">
                <a:solidFill>
                  <a:srgbClr val="000000"/>
                </a:solidFill>
                <a:latin typeface="Lora"/>
                <a:ea typeface="Lora"/>
                <a:cs typeface="Lora"/>
                <a:sym typeface="Lora"/>
              </a:rPr>
              <a:t> the part</a:t>
            </a:r>
            <a:r>
              <a:rPr b="0" i="0" lang="en" sz="1400" u="sng" cap="none" strike="noStrike">
                <a:solidFill>
                  <a:srgbClr val="000000"/>
                </a:solidFill>
                <a:latin typeface="Lora"/>
                <a:ea typeface="Lora"/>
                <a:cs typeface="Lora"/>
                <a:sym typeface="Lora"/>
              </a:rPr>
              <a:t> “2*3=6” is incorrect</a:t>
            </a:r>
            <a:r>
              <a:rPr b="0" i="0" lang="en" sz="1400" u="none" cap="none" strike="noStrike">
                <a:solidFill>
                  <a:srgbClr val="000000"/>
                </a:solidFill>
                <a:latin typeface="Lora"/>
                <a:ea typeface="Lora"/>
                <a:cs typeface="Lora"/>
                <a:sym typeface="Lora"/>
              </a:rPr>
              <a:t>. This is because …</a:t>
            </a:r>
            <a:endParaRPr b="0" i="0" sz="1400" u="none" cap="none" strike="noStrike">
              <a:solidFill>
                <a:schemeClr val="dk1"/>
              </a:solidFill>
              <a:latin typeface="Lora"/>
              <a:ea typeface="Lora"/>
              <a:cs typeface="Lora"/>
              <a:sym typeface="Lora"/>
            </a:endParaRPr>
          </a:p>
        </p:txBody>
      </p:sp>
      <p:pic>
        <p:nvPicPr>
          <p:cNvPr id="602" name="Google Shape;602;p65"/>
          <p:cNvPicPr preferRelativeResize="0"/>
          <p:nvPr/>
        </p:nvPicPr>
        <p:blipFill rotWithShape="1">
          <a:blip r:embed="rId4">
            <a:alphaModFix/>
          </a:blip>
          <a:srcRect b="0" l="0" r="0" t="0"/>
          <a:stretch/>
        </p:blipFill>
        <p:spPr>
          <a:xfrm>
            <a:off x="4515900" y="3245339"/>
            <a:ext cx="312000" cy="311982"/>
          </a:xfrm>
          <a:prstGeom prst="rect">
            <a:avLst/>
          </a:prstGeom>
          <a:noFill/>
          <a:ln>
            <a:noFill/>
          </a:ln>
        </p:spPr>
      </p:pic>
      <p:sp>
        <p:nvSpPr>
          <p:cNvPr id="603" name="Google Shape;603;p65"/>
          <p:cNvSpPr txBox="1"/>
          <p:nvPr/>
        </p:nvSpPr>
        <p:spPr>
          <a:xfrm>
            <a:off x="642175" y="1785813"/>
            <a:ext cx="1778700" cy="3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Lora"/>
                <a:ea typeface="Lora"/>
                <a:cs typeface="Lora"/>
                <a:sym typeface="Lora"/>
              </a:rPr>
              <a:t>training sample:</a:t>
            </a:r>
            <a:endParaRPr b="0" i="0" sz="1300" u="none" cap="none" strike="noStrike">
              <a:solidFill>
                <a:schemeClr val="dk2"/>
              </a:solidFill>
              <a:latin typeface="Lora"/>
              <a:ea typeface="Lora"/>
              <a:cs typeface="Lora"/>
              <a:sym typeface="Lora"/>
            </a:endParaRPr>
          </a:p>
        </p:txBody>
      </p:sp>
      <p:sp>
        <p:nvSpPr>
          <p:cNvPr id="604" name="Google Shape;604;p65"/>
          <p:cNvSpPr/>
          <p:nvPr/>
        </p:nvSpPr>
        <p:spPr>
          <a:xfrm>
            <a:off x="2130988" y="3110375"/>
            <a:ext cx="3069600" cy="720000"/>
          </a:xfrm>
          <a:prstGeom prst="roundRect">
            <a:avLst>
              <a:gd fmla="val 8018" name="adj"/>
            </a:avLst>
          </a:prstGeom>
          <a:solidFill>
            <a:srgbClr val="EEEEEE">
              <a:alpha val="9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sp>
        <p:nvSpPr>
          <p:cNvPr id="605" name="Google Shape;605;p65"/>
          <p:cNvSpPr/>
          <p:nvPr/>
        </p:nvSpPr>
        <p:spPr>
          <a:xfrm>
            <a:off x="5319675" y="3875988"/>
            <a:ext cx="3069600" cy="9372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C9DAF8"/>
                </a:highlight>
                <a:latin typeface="Lora"/>
                <a:ea typeface="Lora"/>
                <a:cs typeface="Lora"/>
                <a:sym typeface="Lora"/>
              </a:rPr>
              <a:t>Step 1 : (4 * 1) - (2 * 3) = 4 - 6</a:t>
            </a:r>
            <a:endParaRPr b="0" i="0" sz="1400" u="none" cap="none" strike="noStrike">
              <a:solidFill>
                <a:schemeClr val="dk1"/>
              </a:solidFill>
              <a:highlight>
                <a:srgbClr val="C9DAF8"/>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C9DAF8"/>
                </a:highlight>
                <a:latin typeface="Lora"/>
                <a:ea typeface="Lora"/>
                <a:cs typeface="Lora"/>
                <a:sym typeface="Lora"/>
              </a:rPr>
              <a:t>Step 2:</a:t>
            </a:r>
            <a:r>
              <a:rPr b="0" i="0" lang="en" sz="1400" u="none" cap="none" strike="noStrike">
                <a:solidFill>
                  <a:schemeClr val="dk1"/>
                </a:solidFill>
                <a:latin typeface="Lora"/>
                <a:ea typeface="Lora"/>
                <a:cs typeface="Lora"/>
                <a:sym typeface="Lora"/>
              </a:rPr>
              <a:t>       </a:t>
            </a:r>
            <a:r>
              <a:rPr b="0" i="0" lang="en" sz="1400" u="none" cap="none" strike="noStrike">
                <a:solidFill>
                  <a:schemeClr val="dk1"/>
                </a:solidFill>
                <a:highlight>
                  <a:srgbClr val="6AA84F"/>
                </a:highlight>
                <a:latin typeface="Lora"/>
                <a:ea typeface="Lora"/>
                <a:cs typeface="Lora"/>
                <a:sym typeface="Lora"/>
              </a:rPr>
              <a:t>4 - 6 = -2</a:t>
            </a:r>
            <a:endParaRPr b="0" i="0" sz="1400" u="none" cap="none" strike="noStrike">
              <a:solidFill>
                <a:schemeClr val="dk1"/>
              </a:solidFill>
              <a:highlight>
                <a:srgbClr val="6AA84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6AA84F"/>
                </a:highlight>
                <a:latin typeface="Lora"/>
                <a:ea typeface="Lora"/>
                <a:cs typeface="Lora"/>
                <a:sym typeface="Lora"/>
              </a:rPr>
              <a:t>Ans: -2</a:t>
            </a:r>
            <a:endParaRPr b="0" i="0" sz="1400" u="none" cap="none" strike="noStrike">
              <a:solidFill>
                <a:schemeClr val="dk1"/>
              </a:solidFill>
              <a:highlight>
                <a:srgbClr val="6AA84F"/>
              </a:highlight>
              <a:latin typeface="Lora"/>
              <a:ea typeface="Lora"/>
              <a:cs typeface="Lora"/>
              <a:sym typeface="Lora"/>
            </a:endParaRPr>
          </a:p>
        </p:txBody>
      </p:sp>
      <p:pic>
        <p:nvPicPr>
          <p:cNvPr id="606" name="Google Shape;606;p65"/>
          <p:cNvPicPr preferRelativeResize="0"/>
          <p:nvPr/>
        </p:nvPicPr>
        <p:blipFill rotWithShape="1">
          <a:blip r:embed="rId5">
            <a:alphaModFix/>
          </a:blip>
          <a:srcRect b="0" l="0" r="0" t="0"/>
          <a:stretch/>
        </p:blipFill>
        <p:spPr>
          <a:xfrm flipH="1">
            <a:off x="6036350" y="4232873"/>
            <a:ext cx="223425" cy="223425"/>
          </a:xfrm>
          <a:prstGeom prst="rect">
            <a:avLst/>
          </a:prstGeom>
          <a:noFill/>
          <a:ln>
            <a:noFill/>
          </a:ln>
          <a:effectLst>
            <a:outerShdw blurRad="57150" rotWithShape="0" algn="bl" dir="5400000" dist="19050">
              <a:srgbClr val="000000">
                <a:alpha val="49800"/>
              </a:srgbClr>
            </a:outerShdw>
          </a:effectLst>
        </p:spPr>
      </p:pic>
      <p:pic>
        <p:nvPicPr>
          <p:cNvPr id="607" name="Google Shape;607;p65"/>
          <p:cNvPicPr preferRelativeResize="0"/>
          <p:nvPr/>
        </p:nvPicPr>
        <p:blipFill rotWithShape="1">
          <a:blip r:embed="rId6">
            <a:alphaModFix/>
          </a:blip>
          <a:srcRect b="0" l="0" r="0" t="0"/>
          <a:stretch/>
        </p:blipFill>
        <p:spPr>
          <a:xfrm>
            <a:off x="7934313" y="4456288"/>
            <a:ext cx="392100" cy="392100"/>
          </a:xfrm>
          <a:prstGeom prst="rect">
            <a:avLst/>
          </a:prstGeom>
          <a:noFill/>
          <a:ln>
            <a:noFill/>
          </a:ln>
        </p:spPr>
      </p:pic>
      <p:sp>
        <p:nvSpPr>
          <p:cNvPr id="608" name="Google Shape;608;p65"/>
          <p:cNvSpPr/>
          <p:nvPr/>
        </p:nvSpPr>
        <p:spPr>
          <a:xfrm>
            <a:off x="5319674" y="3125075"/>
            <a:ext cx="28158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 </a:t>
            </a:r>
            <a:r>
              <a:rPr b="0" i="0" lang="en" sz="1400" u="sng" cap="none" strike="noStrike">
                <a:solidFill>
                  <a:srgbClr val="000000"/>
                </a:solidFill>
                <a:highlight>
                  <a:srgbClr val="FFF2CC"/>
                </a:highlight>
                <a:latin typeface="Lora"/>
                <a:ea typeface="Lora"/>
                <a:cs typeface="Lora"/>
                <a:sym typeface="Lora"/>
              </a:rPr>
              <a:t>step 2</a:t>
            </a:r>
            <a:r>
              <a:rPr b="0" i="0" lang="en" sz="1400" u="none" cap="none" strike="noStrike">
                <a:solidFill>
                  <a:srgbClr val="000000"/>
                </a:solidFill>
                <a:latin typeface="Lora"/>
                <a:ea typeface="Lora"/>
                <a:cs typeface="Lora"/>
                <a:sym typeface="Lora"/>
              </a:rPr>
              <a:t> the part</a:t>
            </a:r>
            <a:r>
              <a:rPr b="0" i="0" lang="en" sz="1400" u="sng" cap="none" strike="noStrike">
                <a:solidFill>
                  <a:srgbClr val="000000"/>
                </a:solidFill>
                <a:latin typeface="Lora"/>
                <a:ea typeface="Lora"/>
                <a:cs typeface="Lora"/>
                <a:sym typeface="Lora"/>
              </a:rPr>
              <a:t> </a:t>
            </a:r>
            <a:r>
              <a:rPr b="0" i="0" lang="en" sz="1400" u="sng" cap="none" strike="noStrike">
                <a:solidFill>
                  <a:srgbClr val="000000"/>
                </a:solidFill>
                <a:highlight>
                  <a:srgbClr val="FFF2CC"/>
                </a:highlight>
                <a:latin typeface="Lora"/>
                <a:ea typeface="Lora"/>
                <a:cs typeface="Lora"/>
                <a:sym typeface="Lora"/>
              </a:rPr>
              <a:t>“4-6=-3”</a:t>
            </a:r>
            <a:r>
              <a:rPr b="0" i="0" lang="en" sz="1400" u="sng" cap="none" strike="noStrike">
                <a:solidFill>
                  <a:srgbClr val="000000"/>
                </a:solidFill>
                <a:latin typeface="Lora"/>
                <a:ea typeface="Lora"/>
                <a:cs typeface="Lora"/>
                <a:sym typeface="Lora"/>
              </a:rPr>
              <a:t> </a:t>
            </a:r>
            <a:r>
              <a:rPr b="0" i="0" lang="en" sz="1400" u="none" cap="none" strike="noStrike">
                <a:solidFill>
                  <a:srgbClr val="000000"/>
                </a:solidFill>
                <a:latin typeface="Lora"/>
                <a:ea typeface="Lora"/>
                <a:cs typeface="Lora"/>
                <a:sym typeface="Lora"/>
              </a:rPr>
              <a:t>is incorrect. This is because …</a:t>
            </a:r>
            <a:endParaRPr b="0" i="0" sz="1400" u="none" cap="none" strike="noStrike">
              <a:solidFill>
                <a:schemeClr val="dk1"/>
              </a:solidFill>
              <a:latin typeface="Lora"/>
              <a:ea typeface="Lora"/>
              <a:cs typeface="Lora"/>
              <a:sym typeface="Lora"/>
            </a:endParaRPr>
          </a:p>
        </p:txBody>
      </p:sp>
      <p:pic>
        <p:nvPicPr>
          <p:cNvPr id="609" name="Google Shape;609;p65"/>
          <p:cNvPicPr preferRelativeResize="0"/>
          <p:nvPr/>
        </p:nvPicPr>
        <p:blipFill rotWithShape="1">
          <a:blip r:embed="rId7">
            <a:alphaModFix/>
          </a:blip>
          <a:srcRect b="0" l="0" r="0" t="0"/>
          <a:stretch/>
        </p:blipFill>
        <p:spPr>
          <a:xfrm>
            <a:off x="8488525" y="3572534"/>
            <a:ext cx="392102" cy="429655"/>
          </a:xfrm>
          <a:prstGeom prst="rect">
            <a:avLst/>
          </a:prstGeom>
          <a:noFill/>
          <a:ln>
            <a:noFill/>
          </a:ln>
        </p:spPr>
      </p:pic>
      <p:cxnSp>
        <p:nvCxnSpPr>
          <p:cNvPr id="610" name="Google Shape;610;p65"/>
          <p:cNvCxnSpPr/>
          <p:nvPr/>
        </p:nvCxnSpPr>
        <p:spPr>
          <a:xfrm flipH="1">
            <a:off x="8384425" y="3192150"/>
            <a:ext cx="478200" cy="478200"/>
          </a:xfrm>
          <a:prstGeom prst="straightConnector1">
            <a:avLst/>
          </a:prstGeom>
          <a:noFill/>
          <a:ln cap="flat" cmpd="sng" w="19050">
            <a:solidFill>
              <a:schemeClr val="dk2"/>
            </a:solidFill>
            <a:prstDash val="solid"/>
            <a:round/>
            <a:headEnd len="sm" w="sm" type="none"/>
            <a:tailEnd len="sm" w="sm" type="none"/>
          </a:ln>
        </p:spPr>
      </p:cxnSp>
      <p:pic>
        <p:nvPicPr>
          <p:cNvPr id="611" name="Google Shape;611;p65"/>
          <p:cNvPicPr preferRelativeResize="0"/>
          <p:nvPr/>
        </p:nvPicPr>
        <p:blipFill rotWithShape="1">
          <a:blip r:embed="rId5">
            <a:alphaModFix/>
          </a:blip>
          <a:srcRect b="0" l="0" r="0" t="0"/>
          <a:stretch/>
        </p:blipFill>
        <p:spPr>
          <a:xfrm flipH="1">
            <a:off x="8254545" y="2967963"/>
            <a:ext cx="392100" cy="392116"/>
          </a:xfrm>
          <a:prstGeom prst="rect">
            <a:avLst/>
          </a:prstGeom>
          <a:noFill/>
          <a:ln>
            <a:noFill/>
          </a:ln>
          <a:effectLst>
            <a:outerShdw blurRad="57150" rotWithShape="0" algn="bl" dir="5400000" dist="19050">
              <a:srgbClr val="000000">
                <a:alpha val="49800"/>
              </a:srgbClr>
            </a:outerShdw>
          </a:effectLst>
        </p:spPr>
      </p:pic>
      <p:sp>
        <p:nvSpPr>
          <p:cNvPr id="612" name="Google Shape;612;p65"/>
          <p:cNvSpPr/>
          <p:nvPr/>
        </p:nvSpPr>
        <p:spPr>
          <a:xfrm>
            <a:off x="2131000" y="3894125"/>
            <a:ext cx="3069600" cy="392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a:t>
            </a:r>
            <a:r>
              <a:rPr b="0" i="0" lang="en" sz="1400" u="none" cap="none" strike="noStrike">
                <a:solidFill>
                  <a:schemeClr val="dk1"/>
                </a:solidFill>
                <a:latin typeface="Lora"/>
                <a:ea typeface="Lora"/>
                <a:cs typeface="Lora"/>
                <a:sym typeface="Lora"/>
              </a:rPr>
              <a:t>…</a:t>
            </a:r>
            <a:endParaRPr b="0" i="0" sz="1400" u="none" cap="none" strike="noStrike">
              <a:solidFill>
                <a:srgbClr val="000000"/>
              </a:solidFill>
              <a:highlight>
                <a:srgbClr val="6AA84F"/>
              </a:highlight>
              <a:latin typeface="Lora"/>
              <a:ea typeface="Lora"/>
              <a:cs typeface="Lora"/>
              <a:sym typeface="Lora"/>
            </a:endParaRPr>
          </a:p>
        </p:txBody>
      </p:sp>
      <p:sp>
        <p:nvSpPr>
          <p:cNvPr id="613" name="Google Shape;613;p65"/>
          <p:cNvSpPr/>
          <p:nvPr/>
        </p:nvSpPr>
        <p:spPr>
          <a:xfrm>
            <a:off x="2131000" y="3894125"/>
            <a:ext cx="3069600" cy="385800"/>
          </a:xfrm>
          <a:prstGeom prst="roundRect">
            <a:avLst>
              <a:gd fmla="val 8018" name="adj"/>
            </a:avLst>
          </a:prstGeom>
          <a:solidFill>
            <a:srgbClr val="EEEEEE">
              <a:alpha val="9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6"/>
          <p:cNvSpPr txBox="1"/>
          <p:nvPr/>
        </p:nvSpPr>
        <p:spPr>
          <a:xfrm>
            <a:off x="2458500" y="100775"/>
            <a:ext cx="4227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TriPosT</a:t>
            </a:r>
            <a:endParaRPr b="0" i="0" sz="1400" u="none" cap="none" strike="noStrike">
              <a:solidFill>
                <a:srgbClr val="02236D"/>
              </a:solidFill>
              <a:latin typeface="Lora"/>
              <a:ea typeface="Lora"/>
              <a:cs typeface="Lora"/>
              <a:sym typeface="Lora"/>
            </a:endParaRPr>
          </a:p>
        </p:txBody>
      </p:sp>
      <p:sp>
        <p:nvSpPr>
          <p:cNvPr id="620" name="Google Shape;620;p66"/>
          <p:cNvSpPr/>
          <p:nvPr/>
        </p:nvSpPr>
        <p:spPr>
          <a:xfrm>
            <a:off x="227075" y="120995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Lora"/>
                <a:ea typeface="Lora"/>
                <a:cs typeface="Lora"/>
                <a:sym typeface="Lora"/>
              </a:rPr>
              <a:t>2</a:t>
            </a:r>
            <a:endParaRPr b="1" i="0" sz="1000" u="none" cap="none" strike="noStrike">
              <a:solidFill>
                <a:srgbClr val="000000"/>
              </a:solidFill>
              <a:latin typeface="Lora"/>
              <a:ea typeface="Lora"/>
              <a:cs typeface="Lora"/>
              <a:sym typeface="Lora"/>
            </a:endParaRPr>
          </a:p>
        </p:txBody>
      </p:sp>
      <p:sp>
        <p:nvSpPr>
          <p:cNvPr id="621" name="Google Shape;621;p66"/>
          <p:cNvSpPr txBox="1"/>
          <p:nvPr/>
        </p:nvSpPr>
        <p:spPr>
          <a:xfrm>
            <a:off x="539075" y="1143344"/>
            <a:ext cx="59052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Data post-processing</a:t>
            </a:r>
            <a:endParaRPr b="0" i="0" sz="1400" u="none" cap="none" strike="noStrike">
              <a:solidFill>
                <a:srgbClr val="000000"/>
              </a:solidFill>
              <a:latin typeface="Lora"/>
              <a:ea typeface="Lora"/>
              <a:cs typeface="Lora"/>
              <a:sym typeface="Lora"/>
            </a:endParaRPr>
          </a:p>
        </p:txBody>
      </p:sp>
      <p:sp>
        <p:nvSpPr>
          <p:cNvPr id="622" name="Google Shape;622;p66"/>
          <p:cNvSpPr txBox="1"/>
          <p:nvPr/>
        </p:nvSpPr>
        <p:spPr>
          <a:xfrm>
            <a:off x="569250" y="1420463"/>
            <a:ext cx="6557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reformats interaction data into </a:t>
            </a:r>
            <a:r>
              <a:rPr b="1" i="0" lang="en" sz="1400" u="none" cap="none" strike="noStrike">
                <a:solidFill>
                  <a:srgbClr val="4285F4"/>
                </a:solidFill>
                <a:latin typeface="Lora"/>
                <a:ea typeface="Lora"/>
                <a:cs typeface="Lora"/>
                <a:sym typeface="Lora"/>
              </a:rPr>
              <a:t>(attempt, feedback, update)</a:t>
            </a:r>
            <a:r>
              <a:rPr b="0" i="0" lang="en" sz="1400" u="none" cap="none" strike="noStrike">
                <a:solidFill>
                  <a:srgbClr val="4285F4"/>
                </a:solidFill>
                <a:latin typeface="Lora"/>
                <a:ea typeface="Lora"/>
                <a:cs typeface="Lora"/>
                <a:sym typeface="Lora"/>
              </a:rPr>
              <a:t> triplet</a:t>
            </a:r>
            <a:endParaRPr b="0" i="0" sz="1400" u="none" cap="none" strike="noStrike">
              <a:solidFill>
                <a:srgbClr val="4285F4"/>
              </a:solidFill>
              <a:latin typeface="Lora"/>
              <a:ea typeface="Lora"/>
              <a:cs typeface="Lora"/>
              <a:sym typeface="Lora"/>
            </a:endParaRPr>
          </a:p>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data filtering and re-balancing</a:t>
            </a:r>
            <a:endParaRPr b="0" i="0" sz="1400" u="none" cap="none" strike="noStrike">
              <a:solidFill>
                <a:srgbClr val="000000"/>
              </a:solidFill>
              <a:latin typeface="Lora"/>
              <a:ea typeface="Lora"/>
              <a:cs typeface="Lora"/>
              <a:sym typeface="Lora"/>
            </a:endParaRPr>
          </a:p>
        </p:txBody>
      </p:sp>
      <p:sp>
        <p:nvSpPr>
          <p:cNvPr id="623" name="Google Shape;623;p66"/>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624" name="Google Shape;624;p66"/>
          <p:cNvSpPr/>
          <p:nvPr/>
        </p:nvSpPr>
        <p:spPr>
          <a:xfrm>
            <a:off x="1929900" y="4879300"/>
            <a:ext cx="22311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625" name="Google Shape;625;p66"/>
          <p:cNvSpPr/>
          <p:nvPr/>
        </p:nvSpPr>
        <p:spPr>
          <a:xfrm>
            <a:off x="4218300" y="4879300"/>
            <a:ext cx="2434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626" name="Google Shape;626;p66"/>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627" name="Google Shape;627;p66"/>
          <p:cNvSpPr txBox="1"/>
          <p:nvPr/>
        </p:nvSpPr>
        <p:spPr>
          <a:xfrm>
            <a:off x="539075" y="550775"/>
            <a:ext cx="37608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Interactive trajectory editing</a:t>
            </a:r>
            <a:endParaRPr b="0" i="0" sz="1400" u="none" cap="none" strike="noStrike">
              <a:solidFill>
                <a:srgbClr val="000000"/>
              </a:solidFill>
              <a:latin typeface="Lora"/>
              <a:ea typeface="Lora"/>
              <a:cs typeface="Lora"/>
              <a:sym typeface="Lora"/>
            </a:endParaRPr>
          </a:p>
        </p:txBody>
      </p:sp>
      <p:sp>
        <p:nvSpPr>
          <p:cNvPr id="628" name="Google Shape;628;p66"/>
          <p:cNvSpPr/>
          <p:nvPr/>
        </p:nvSpPr>
        <p:spPr>
          <a:xfrm>
            <a:off x="227075" y="5876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1</a:t>
            </a:r>
            <a:endParaRPr b="0" i="0" sz="1000" u="none" cap="none" strike="noStrike">
              <a:solidFill>
                <a:srgbClr val="000000"/>
              </a:solidFill>
              <a:latin typeface="Lora"/>
              <a:ea typeface="Lora"/>
              <a:cs typeface="Lora"/>
              <a:sym typeface="Lora"/>
            </a:endParaRPr>
          </a:p>
        </p:txBody>
      </p:sp>
      <p:sp>
        <p:nvSpPr>
          <p:cNvPr id="629" name="Google Shape;629;p66"/>
          <p:cNvSpPr/>
          <p:nvPr/>
        </p:nvSpPr>
        <p:spPr>
          <a:xfrm>
            <a:off x="820400" y="2372613"/>
            <a:ext cx="1641000" cy="312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attempt 1: …</a:t>
            </a:r>
            <a:endParaRPr b="0" i="0" sz="1200" u="none" cap="none" strike="noStrike">
              <a:solidFill>
                <a:schemeClr val="dk1"/>
              </a:solidFill>
              <a:highlight>
                <a:srgbClr val="E6B8AF"/>
              </a:highlight>
              <a:latin typeface="Lora"/>
              <a:ea typeface="Lora"/>
              <a:cs typeface="Lora"/>
              <a:sym typeface="Lora"/>
            </a:endParaRPr>
          </a:p>
        </p:txBody>
      </p:sp>
      <p:sp>
        <p:nvSpPr>
          <p:cNvPr id="630" name="Google Shape;630;p66"/>
          <p:cNvSpPr/>
          <p:nvPr/>
        </p:nvSpPr>
        <p:spPr>
          <a:xfrm>
            <a:off x="817499" y="2755825"/>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a:t>
            </a:r>
            <a:endParaRPr b="0" i="0" sz="1200" u="none" cap="none" strike="noStrike">
              <a:solidFill>
                <a:schemeClr val="dk1"/>
              </a:solidFill>
              <a:latin typeface="Lora"/>
              <a:ea typeface="Lora"/>
              <a:cs typeface="Lora"/>
              <a:sym typeface="Lora"/>
            </a:endParaRPr>
          </a:p>
        </p:txBody>
      </p:sp>
      <p:sp>
        <p:nvSpPr>
          <p:cNvPr id="631" name="Google Shape;631;p66"/>
          <p:cNvSpPr/>
          <p:nvPr/>
        </p:nvSpPr>
        <p:spPr>
          <a:xfrm>
            <a:off x="820400" y="3118825"/>
            <a:ext cx="1641000" cy="350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ora"/>
                <a:ea typeface="Lora"/>
                <a:cs typeface="Lora"/>
                <a:sym typeface="Lora"/>
              </a:rPr>
              <a:t>attempt 2: …</a:t>
            </a:r>
            <a:endParaRPr b="0" i="0" sz="1200" u="none" cap="none" strike="noStrike">
              <a:solidFill>
                <a:schemeClr val="dk1"/>
              </a:solidFill>
              <a:highlight>
                <a:srgbClr val="6AA84F"/>
              </a:highlight>
              <a:latin typeface="Lora"/>
              <a:ea typeface="Lora"/>
              <a:cs typeface="Lora"/>
              <a:sym typeface="Lora"/>
            </a:endParaRPr>
          </a:p>
        </p:txBody>
      </p:sp>
      <p:sp>
        <p:nvSpPr>
          <p:cNvPr id="632" name="Google Shape;632;p66"/>
          <p:cNvSpPr/>
          <p:nvPr/>
        </p:nvSpPr>
        <p:spPr>
          <a:xfrm>
            <a:off x="817499" y="3519925"/>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a:t>
            </a:r>
            <a:endParaRPr b="0" i="0" sz="1200" u="none" cap="none" strike="noStrike">
              <a:solidFill>
                <a:schemeClr val="dk1"/>
              </a:solidFill>
              <a:latin typeface="Lora"/>
              <a:ea typeface="Lora"/>
              <a:cs typeface="Lora"/>
              <a:sym typeface="Lora"/>
            </a:endParaRPr>
          </a:p>
        </p:txBody>
      </p:sp>
      <p:sp>
        <p:nvSpPr>
          <p:cNvPr id="633" name="Google Shape;633;p66"/>
          <p:cNvSpPr/>
          <p:nvPr/>
        </p:nvSpPr>
        <p:spPr>
          <a:xfrm>
            <a:off x="817500" y="4103913"/>
            <a:ext cx="1641000" cy="350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ora"/>
                <a:ea typeface="Lora"/>
                <a:cs typeface="Lora"/>
                <a:sym typeface="Lora"/>
              </a:rPr>
              <a:t>attempt N: …</a:t>
            </a:r>
            <a:endParaRPr b="0" i="0" sz="1200" u="none" cap="none" strike="noStrike">
              <a:solidFill>
                <a:schemeClr val="dk1"/>
              </a:solidFill>
              <a:highlight>
                <a:srgbClr val="6AA84F"/>
              </a:highlight>
              <a:latin typeface="Lora"/>
              <a:ea typeface="Lora"/>
              <a:cs typeface="Lora"/>
              <a:sym typeface="Lora"/>
            </a:endParaRPr>
          </a:p>
        </p:txBody>
      </p:sp>
      <p:sp>
        <p:nvSpPr>
          <p:cNvPr id="634" name="Google Shape;634;p66"/>
          <p:cNvSpPr txBox="1"/>
          <p:nvPr/>
        </p:nvSpPr>
        <p:spPr>
          <a:xfrm rot="5400000">
            <a:off x="1485300" y="3776175"/>
            <a:ext cx="378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Lora"/>
                <a:ea typeface="Lora"/>
                <a:cs typeface="Lora"/>
                <a:sym typeface="Lora"/>
              </a:rPr>
              <a:t>…</a:t>
            </a:r>
            <a:endParaRPr b="0" i="0" sz="1800" u="none" cap="none" strike="noStrike">
              <a:solidFill>
                <a:schemeClr val="dk2"/>
              </a:solidFill>
              <a:latin typeface="Lora"/>
              <a:ea typeface="Lora"/>
              <a:cs typeface="Lora"/>
              <a:sym typeface="Lora"/>
            </a:endParaRPr>
          </a:p>
        </p:txBody>
      </p:sp>
      <p:pic>
        <p:nvPicPr>
          <p:cNvPr id="635" name="Google Shape;635;p66"/>
          <p:cNvPicPr preferRelativeResize="0"/>
          <p:nvPr/>
        </p:nvPicPr>
        <p:blipFill rotWithShape="1">
          <a:blip r:embed="rId3">
            <a:alphaModFix/>
          </a:blip>
          <a:srcRect b="0" l="0" r="0" t="0"/>
          <a:stretch/>
        </p:blipFill>
        <p:spPr>
          <a:xfrm>
            <a:off x="3098150" y="3106475"/>
            <a:ext cx="615600" cy="615600"/>
          </a:xfrm>
          <a:prstGeom prst="rect">
            <a:avLst/>
          </a:prstGeom>
          <a:noFill/>
          <a:ln>
            <a:noFill/>
          </a:ln>
        </p:spPr>
      </p:pic>
      <p:sp>
        <p:nvSpPr>
          <p:cNvPr id="636" name="Google Shape;636;p66"/>
          <p:cNvSpPr txBox="1"/>
          <p:nvPr/>
        </p:nvSpPr>
        <p:spPr>
          <a:xfrm>
            <a:off x="3041850" y="3708025"/>
            <a:ext cx="710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Lora"/>
                <a:ea typeface="Lora"/>
                <a:cs typeface="Lora"/>
                <a:sym typeface="Lora"/>
              </a:rPr>
              <a:t>filter</a:t>
            </a:r>
            <a:endParaRPr b="0" i="0" sz="1600" u="none" cap="none" strike="noStrike">
              <a:solidFill>
                <a:schemeClr val="dk2"/>
              </a:solidFill>
              <a:latin typeface="Lora"/>
              <a:ea typeface="Lora"/>
              <a:cs typeface="Lora"/>
              <a:sym typeface="Lora"/>
            </a:endParaRPr>
          </a:p>
        </p:txBody>
      </p:sp>
      <p:cxnSp>
        <p:nvCxnSpPr>
          <p:cNvPr id="637" name="Google Shape;637;p66"/>
          <p:cNvCxnSpPr/>
          <p:nvPr/>
        </p:nvCxnSpPr>
        <p:spPr>
          <a:xfrm>
            <a:off x="2575475" y="3331975"/>
            <a:ext cx="408600" cy="0"/>
          </a:xfrm>
          <a:prstGeom prst="straightConnector1">
            <a:avLst/>
          </a:prstGeom>
          <a:noFill/>
          <a:ln cap="flat" cmpd="sng" w="28575">
            <a:solidFill>
              <a:schemeClr val="dk2"/>
            </a:solidFill>
            <a:prstDash val="solid"/>
            <a:round/>
            <a:headEnd len="sm" w="sm" type="none"/>
            <a:tailEnd len="med" w="med" type="triangle"/>
          </a:ln>
        </p:spPr>
      </p:cxnSp>
      <p:sp>
        <p:nvSpPr>
          <p:cNvPr id="638" name="Google Shape;638;p66"/>
          <p:cNvSpPr/>
          <p:nvPr/>
        </p:nvSpPr>
        <p:spPr>
          <a:xfrm>
            <a:off x="4510875" y="2219963"/>
            <a:ext cx="1641000" cy="312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attempt: …</a:t>
            </a:r>
            <a:endParaRPr b="0" i="0" sz="1200" u="none" cap="none" strike="noStrike">
              <a:solidFill>
                <a:schemeClr val="dk1"/>
              </a:solidFill>
              <a:highlight>
                <a:srgbClr val="E6B8AF"/>
              </a:highlight>
              <a:latin typeface="Lora"/>
              <a:ea typeface="Lora"/>
              <a:cs typeface="Lora"/>
              <a:sym typeface="Lora"/>
            </a:endParaRPr>
          </a:p>
        </p:txBody>
      </p:sp>
      <p:sp>
        <p:nvSpPr>
          <p:cNvPr id="639" name="Google Shape;639;p66"/>
          <p:cNvSpPr/>
          <p:nvPr/>
        </p:nvSpPr>
        <p:spPr>
          <a:xfrm>
            <a:off x="4510874" y="2580900"/>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a:t>
            </a:r>
            <a:endParaRPr b="0" i="0" sz="1200" u="none" cap="none" strike="noStrike">
              <a:solidFill>
                <a:schemeClr val="dk1"/>
              </a:solidFill>
              <a:latin typeface="Lora"/>
              <a:ea typeface="Lora"/>
              <a:cs typeface="Lora"/>
              <a:sym typeface="Lora"/>
            </a:endParaRPr>
          </a:p>
        </p:txBody>
      </p:sp>
      <p:sp>
        <p:nvSpPr>
          <p:cNvPr id="640" name="Google Shape;640;p66"/>
          <p:cNvSpPr/>
          <p:nvPr/>
        </p:nvSpPr>
        <p:spPr>
          <a:xfrm>
            <a:off x="4510875" y="2941813"/>
            <a:ext cx="1641000" cy="350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ora"/>
                <a:ea typeface="Lora"/>
                <a:cs typeface="Lora"/>
                <a:sym typeface="Lora"/>
              </a:rPr>
              <a:t>update: …</a:t>
            </a:r>
            <a:endParaRPr b="0" i="0" sz="1200" u="none" cap="none" strike="noStrike">
              <a:solidFill>
                <a:schemeClr val="dk1"/>
              </a:solidFill>
              <a:highlight>
                <a:srgbClr val="6AA84F"/>
              </a:highlight>
              <a:latin typeface="Lora"/>
              <a:ea typeface="Lora"/>
              <a:cs typeface="Lora"/>
              <a:sym typeface="Lora"/>
            </a:endParaRPr>
          </a:p>
        </p:txBody>
      </p:sp>
      <p:sp>
        <p:nvSpPr>
          <p:cNvPr id="641" name="Google Shape;641;p66"/>
          <p:cNvSpPr/>
          <p:nvPr/>
        </p:nvSpPr>
        <p:spPr>
          <a:xfrm>
            <a:off x="4510875" y="4058325"/>
            <a:ext cx="1641000" cy="312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attempt: …</a:t>
            </a:r>
            <a:endParaRPr b="0" i="0" sz="1200" u="none" cap="none" strike="noStrike">
              <a:solidFill>
                <a:schemeClr val="dk1"/>
              </a:solidFill>
              <a:highlight>
                <a:srgbClr val="E6B8AF"/>
              </a:highlight>
              <a:latin typeface="Lora"/>
              <a:ea typeface="Lora"/>
              <a:cs typeface="Lora"/>
              <a:sym typeface="Lora"/>
            </a:endParaRPr>
          </a:p>
        </p:txBody>
      </p:sp>
      <p:sp>
        <p:nvSpPr>
          <p:cNvPr id="642" name="Google Shape;642;p66"/>
          <p:cNvSpPr/>
          <p:nvPr/>
        </p:nvSpPr>
        <p:spPr>
          <a:xfrm>
            <a:off x="4510874" y="4414875"/>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a:t>
            </a:r>
            <a:endParaRPr b="0" i="0" sz="1200" u="none" cap="none" strike="noStrike">
              <a:solidFill>
                <a:schemeClr val="dk1"/>
              </a:solidFill>
              <a:latin typeface="Lora"/>
              <a:ea typeface="Lora"/>
              <a:cs typeface="Lora"/>
              <a:sym typeface="Lora"/>
            </a:endParaRPr>
          </a:p>
        </p:txBody>
      </p:sp>
      <p:sp>
        <p:nvSpPr>
          <p:cNvPr id="643" name="Google Shape;643;p66"/>
          <p:cNvSpPr/>
          <p:nvPr/>
        </p:nvSpPr>
        <p:spPr>
          <a:xfrm>
            <a:off x="812424" y="4529938"/>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N: …</a:t>
            </a:r>
            <a:endParaRPr b="0" i="0" sz="1200" u="none" cap="none" strike="noStrike">
              <a:solidFill>
                <a:schemeClr val="dk1"/>
              </a:solidFill>
              <a:latin typeface="Lora"/>
              <a:ea typeface="Lora"/>
              <a:cs typeface="Lora"/>
              <a:sym typeface="Lora"/>
            </a:endParaRPr>
          </a:p>
        </p:txBody>
      </p:sp>
      <p:pic>
        <p:nvPicPr>
          <p:cNvPr id="644" name="Google Shape;644;p66"/>
          <p:cNvPicPr preferRelativeResize="0"/>
          <p:nvPr/>
        </p:nvPicPr>
        <p:blipFill rotWithShape="1">
          <a:blip r:embed="rId4">
            <a:alphaModFix/>
          </a:blip>
          <a:srcRect b="0" l="0" r="0" t="0"/>
          <a:stretch/>
        </p:blipFill>
        <p:spPr>
          <a:xfrm>
            <a:off x="2066400" y="4570000"/>
            <a:ext cx="312000" cy="312000"/>
          </a:xfrm>
          <a:prstGeom prst="rect">
            <a:avLst/>
          </a:prstGeom>
          <a:noFill/>
          <a:ln>
            <a:noFill/>
          </a:ln>
        </p:spPr>
      </p:pic>
      <p:pic>
        <p:nvPicPr>
          <p:cNvPr id="645" name="Google Shape;645;p66"/>
          <p:cNvPicPr preferRelativeResize="0"/>
          <p:nvPr/>
        </p:nvPicPr>
        <p:blipFill rotWithShape="1">
          <a:blip r:embed="rId4">
            <a:alphaModFix/>
          </a:blip>
          <a:srcRect b="0" l="0" r="0" t="0"/>
          <a:stretch/>
        </p:blipFill>
        <p:spPr>
          <a:xfrm>
            <a:off x="5785550" y="4433937"/>
            <a:ext cx="312000" cy="312000"/>
          </a:xfrm>
          <a:prstGeom prst="rect">
            <a:avLst/>
          </a:prstGeom>
          <a:noFill/>
          <a:ln>
            <a:noFill/>
          </a:ln>
        </p:spPr>
      </p:pic>
      <p:cxnSp>
        <p:nvCxnSpPr>
          <p:cNvPr id="646" name="Google Shape;646;p66"/>
          <p:cNvCxnSpPr/>
          <p:nvPr/>
        </p:nvCxnSpPr>
        <p:spPr>
          <a:xfrm flipH="1" rot="10800000">
            <a:off x="3856275" y="2843250"/>
            <a:ext cx="354600" cy="261900"/>
          </a:xfrm>
          <a:prstGeom prst="straightConnector1">
            <a:avLst/>
          </a:prstGeom>
          <a:noFill/>
          <a:ln cap="flat" cmpd="sng" w="28575">
            <a:solidFill>
              <a:schemeClr val="dk2"/>
            </a:solidFill>
            <a:prstDash val="solid"/>
            <a:round/>
            <a:headEnd len="sm" w="sm" type="none"/>
            <a:tailEnd len="med" w="med" type="triangle"/>
          </a:ln>
        </p:spPr>
      </p:cxnSp>
      <p:cxnSp>
        <p:nvCxnSpPr>
          <p:cNvPr id="647" name="Google Shape;647;p66"/>
          <p:cNvCxnSpPr/>
          <p:nvPr/>
        </p:nvCxnSpPr>
        <p:spPr>
          <a:xfrm>
            <a:off x="3894825" y="3569675"/>
            <a:ext cx="354600" cy="261900"/>
          </a:xfrm>
          <a:prstGeom prst="straightConnector1">
            <a:avLst/>
          </a:prstGeom>
          <a:noFill/>
          <a:ln cap="flat" cmpd="sng" w="28575">
            <a:solidFill>
              <a:schemeClr val="dk2"/>
            </a:solidFill>
            <a:prstDash val="solid"/>
            <a:round/>
            <a:headEnd len="sm" w="sm" type="none"/>
            <a:tailEnd len="med" w="med" type="triangle"/>
          </a:ln>
        </p:spPr>
      </p:cxnSp>
      <p:sp>
        <p:nvSpPr>
          <p:cNvPr id="648" name="Google Shape;648;p66"/>
          <p:cNvSpPr/>
          <p:nvPr/>
        </p:nvSpPr>
        <p:spPr>
          <a:xfrm>
            <a:off x="825900" y="1998400"/>
            <a:ext cx="1641000" cy="31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Q: …</a:t>
            </a:r>
            <a:endParaRPr b="0" i="0" sz="1200" u="none" cap="none" strike="noStrike">
              <a:solidFill>
                <a:srgbClr val="000000"/>
              </a:solidFill>
              <a:latin typeface="Lora"/>
              <a:ea typeface="Lora"/>
              <a:cs typeface="Lora"/>
              <a:sym typeface="Lora"/>
            </a:endParaRPr>
          </a:p>
        </p:txBody>
      </p:sp>
      <p:sp>
        <p:nvSpPr>
          <p:cNvPr id="649" name="Google Shape;649;p66"/>
          <p:cNvSpPr/>
          <p:nvPr/>
        </p:nvSpPr>
        <p:spPr>
          <a:xfrm>
            <a:off x="4510875" y="1831775"/>
            <a:ext cx="1641000" cy="31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Q: …</a:t>
            </a:r>
            <a:endParaRPr b="0" i="0" sz="1200" u="none" cap="none" strike="noStrike">
              <a:solidFill>
                <a:srgbClr val="000000"/>
              </a:solidFill>
              <a:latin typeface="Lora"/>
              <a:ea typeface="Lora"/>
              <a:cs typeface="Lora"/>
              <a:sym typeface="Lora"/>
            </a:endParaRPr>
          </a:p>
        </p:txBody>
      </p:sp>
      <p:sp>
        <p:nvSpPr>
          <p:cNvPr id="650" name="Google Shape;650;p66"/>
          <p:cNvSpPr/>
          <p:nvPr/>
        </p:nvSpPr>
        <p:spPr>
          <a:xfrm>
            <a:off x="4510875" y="3701775"/>
            <a:ext cx="1641000" cy="31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Q: …</a:t>
            </a:r>
            <a:endParaRPr b="0" i="0" sz="1200" u="none" cap="none" strike="noStrike">
              <a:solidFill>
                <a:srgbClr val="000000"/>
              </a:solidFill>
              <a:latin typeface="Lora"/>
              <a:ea typeface="Lora"/>
              <a:cs typeface="Lora"/>
              <a:sym typeface="Lora"/>
            </a:endParaRPr>
          </a:p>
        </p:txBody>
      </p:sp>
      <p:sp>
        <p:nvSpPr>
          <p:cNvPr id="651" name="Google Shape;651;p66"/>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18</a:t>
            </a:r>
            <a:endParaRPr b="0" i="0" sz="1200" u="none" cap="none" strike="noStrike">
              <a:solidFill>
                <a:schemeClr val="dk2"/>
              </a:solidFill>
              <a:latin typeface="Lora"/>
              <a:ea typeface="Lora"/>
              <a:cs typeface="Lora"/>
              <a:sym typeface="Lora"/>
            </a:endParaRPr>
          </a:p>
        </p:txBody>
      </p:sp>
      <p:pic>
        <p:nvPicPr>
          <p:cNvPr id="652" name="Google Shape;652;p66"/>
          <p:cNvPicPr preferRelativeResize="0"/>
          <p:nvPr/>
        </p:nvPicPr>
        <p:blipFill rotWithShape="1">
          <a:blip r:embed="rId5">
            <a:alphaModFix/>
          </a:blip>
          <a:srcRect b="0" l="0" r="0" t="0"/>
          <a:stretch/>
        </p:blipFill>
        <p:spPr>
          <a:xfrm>
            <a:off x="1867200" y="2402174"/>
            <a:ext cx="261900" cy="261900"/>
          </a:xfrm>
          <a:prstGeom prst="rect">
            <a:avLst/>
          </a:prstGeom>
          <a:noFill/>
          <a:ln>
            <a:noFill/>
          </a:ln>
        </p:spPr>
      </p:pic>
      <p:pic>
        <p:nvPicPr>
          <p:cNvPr id="653" name="Google Shape;653;p66"/>
          <p:cNvPicPr preferRelativeResize="0"/>
          <p:nvPr/>
        </p:nvPicPr>
        <p:blipFill rotWithShape="1">
          <a:blip r:embed="rId6">
            <a:alphaModFix/>
          </a:blip>
          <a:srcRect b="0" l="0" r="0" t="0"/>
          <a:stretch/>
        </p:blipFill>
        <p:spPr>
          <a:xfrm>
            <a:off x="2151918" y="2784212"/>
            <a:ext cx="261900" cy="261913"/>
          </a:xfrm>
          <a:prstGeom prst="rect">
            <a:avLst/>
          </a:prstGeom>
          <a:noFill/>
          <a:ln>
            <a:noFill/>
          </a:ln>
        </p:spPr>
      </p:pic>
      <p:pic>
        <p:nvPicPr>
          <p:cNvPr id="654" name="Google Shape;654;p66"/>
          <p:cNvPicPr preferRelativeResize="0"/>
          <p:nvPr/>
        </p:nvPicPr>
        <p:blipFill rotWithShape="1">
          <a:blip r:embed="rId5">
            <a:alphaModFix/>
          </a:blip>
          <a:srcRect b="0" l="0" r="0" t="0"/>
          <a:stretch/>
        </p:blipFill>
        <p:spPr>
          <a:xfrm>
            <a:off x="1867200" y="2784224"/>
            <a:ext cx="261900" cy="261900"/>
          </a:xfrm>
          <a:prstGeom prst="rect">
            <a:avLst/>
          </a:prstGeom>
          <a:noFill/>
          <a:ln>
            <a:noFill/>
          </a:ln>
        </p:spPr>
      </p:pic>
      <p:pic>
        <p:nvPicPr>
          <p:cNvPr id="655" name="Google Shape;655;p66"/>
          <p:cNvPicPr preferRelativeResize="0"/>
          <p:nvPr/>
        </p:nvPicPr>
        <p:blipFill rotWithShape="1">
          <a:blip r:embed="rId6">
            <a:alphaModFix/>
          </a:blip>
          <a:srcRect b="0" l="0" r="0" t="0"/>
          <a:stretch/>
        </p:blipFill>
        <p:spPr>
          <a:xfrm>
            <a:off x="2151918" y="3162924"/>
            <a:ext cx="261900" cy="261913"/>
          </a:xfrm>
          <a:prstGeom prst="rect">
            <a:avLst/>
          </a:prstGeom>
          <a:noFill/>
          <a:ln>
            <a:noFill/>
          </a:ln>
        </p:spPr>
      </p:pic>
      <p:pic>
        <p:nvPicPr>
          <p:cNvPr id="656" name="Google Shape;656;p66"/>
          <p:cNvPicPr preferRelativeResize="0"/>
          <p:nvPr/>
        </p:nvPicPr>
        <p:blipFill rotWithShape="1">
          <a:blip r:embed="rId5">
            <a:alphaModFix/>
          </a:blip>
          <a:srcRect b="0" l="0" r="0" t="0"/>
          <a:stretch/>
        </p:blipFill>
        <p:spPr>
          <a:xfrm>
            <a:off x="1867200" y="3162937"/>
            <a:ext cx="261900" cy="261900"/>
          </a:xfrm>
          <a:prstGeom prst="rect">
            <a:avLst/>
          </a:prstGeom>
          <a:noFill/>
          <a:ln>
            <a:noFill/>
          </a:ln>
        </p:spPr>
      </p:pic>
      <p:pic>
        <p:nvPicPr>
          <p:cNvPr id="657" name="Google Shape;657;p66"/>
          <p:cNvPicPr preferRelativeResize="0"/>
          <p:nvPr/>
        </p:nvPicPr>
        <p:blipFill rotWithShape="1">
          <a:blip r:embed="rId6">
            <a:alphaModFix/>
          </a:blip>
          <a:srcRect b="0" l="0" r="0" t="0"/>
          <a:stretch/>
        </p:blipFill>
        <p:spPr>
          <a:xfrm>
            <a:off x="2151918" y="3541637"/>
            <a:ext cx="261900" cy="261913"/>
          </a:xfrm>
          <a:prstGeom prst="rect">
            <a:avLst/>
          </a:prstGeom>
          <a:noFill/>
          <a:ln>
            <a:noFill/>
          </a:ln>
        </p:spPr>
      </p:pic>
      <p:pic>
        <p:nvPicPr>
          <p:cNvPr id="658" name="Google Shape;658;p66"/>
          <p:cNvPicPr preferRelativeResize="0"/>
          <p:nvPr/>
        </p:nvPicPr>
        <p:blipFill rotWithShape="1">
          <a:blip r:embed="rId5">
            <a:alphaModFix/>
          </a:blip>
          <a:srcRect b="0" l="0" r="0" t="0"/>
          <a:stretch/>
        </p:blipFill>
        <p:spPr>
          <a:xfrm>
            <a:off x="1867200" y="3541649"/>
            <a:ext cx="261900" cy="261900"/>
          </a:xfrm>
          <a:prstGeom prst="rect">
            <a:avLst/>
          </a:prstGeom>
          <a:noFill/>
          <a:ln>
            <a:noFill/>
          </a:ln>
        </p:spPr>
      </p:pic>
      <p:pic>
        <p:nvPicPr>
          <p:cNvPr id="659" name="Google Shape;659;p66"/>
          <p:cNvPicPr preferRelativeResize="0"/>
          <p:nvPr/>
        </p:nvPicPr>
        <p:blipFill rotWithShape="1">
          <a:blip r:embed="rId5">
            <a:alphaModFix/>
          </a:blip>
          <a:srcRect b="0" l="0" r="0" t="0"/>
          <a:stretch/>
        </p:blipFill>
        <p:spPr>
          <a:xfrm>
            <a:off x="5578875" y="2231399"/>
            <a:ext cx="261900" cy="261900"/>
          </a:xfrm>
          <a:prstGeom prst="rect">
            <a:avLst/>
          </a:prstGeom>
          <a:noFill/>
          <a:ln>
            <a:noFill/>
          </a:ln>
        </p:spPr>
      </p:pic>
      <p:pic>
        <p:nvPicPr>
          <p:cNvPr id="660" name="Google Shape;660;p66"/>
          <p:cNvPicPr preferRelativeResize="0"/>
          <p:nvPr/>
        </p:nvPicPr>
        <p:blipFill rotWithShape="1">
          <a:blip r:embed="rId6">
            <a:alphaModFix/>
          </a:blip>
          <a:srcRect b="0" l="0" r="0" t="0"/>
          <a:stretch/>
        </p:blipFill>
        <p:spPr>
          <a:xfrm>
            <a:off x="5863593" y="2605949"/>
            <a:ext cx="261900" cy="261913"/>
          </a:xfrm>
          <a:prstGeom prst="rect">
            <a:avLst/>
          </a:prstGeom>
          <a:noFill/>
          <a:ln>
            <a:noFill/>
          </a:ln>
        </p:spPr>
      </p:pic>
      <p:pic>
        <p:nvPicPr>
          <p:cNvPr id="661" name="Google Shape;661;p66"/>
          <p:cNvPicPr preferRelativeResize="0"/>
          <p:nvPr/>
        </p:nvPicPr>
        <p:blipFill rotWithShape="1">
          <a:blip r:embed="rId5">
            <a:alphaModFix/>
          </a:blip>
          <a:srcRect b="0" l="0" r="0" t="0"/>
          <a:stretch/>
        </p:blipFill>
        <p:spPr>
          <a:xfrm>
            <a:off x="5578875" y="2605962"/>
            <a:ext cx="261900" cy="261900"/>
          </a:xfrm>
          <a:prstGeom prst="rect">
            <a:avLst/>
          </a:prstGeom>
          <a:noFill/>
          <a:ln>
            <a:noFill/>
          </a:ln>
        </p:spPr>
      </p:pic>
      <p:pic>
        <p:nvPicPr>
          <p:cNvPr id="662" name="Google Shape;662;p66"/>
          <p:cNvPicPr preferRelativeResize="0"/>
          <p:nvPr/>
        </p:nvPicPr>
        <p:blipFill rotWithShape="1">
          <a:blip r:embed="rId6">
            <a:alphaModFix/>
          </a:blip>
          <a:srcRect b="0" l="0" r="0" t="0"/>
          <a:stretch/>
        </p:blipFill>
        <p:spPr>
          <a:xfrm>
            <a:off x="5863593" y="4092899"/>
            <a:ext cx="261900" cy="261913"/>
          </a:xfrm>
          <a:prstGeom prst="rect">
            <a:avLst/>
          </a:prstGeom>
          <a:noFill/>
          <a:ln>
            <a:noFill/>
          </a:ln>
        </p:spPr>
      </p:pic>
      <p:pic>
        <p:nvPicPr>
          <p:cNvPr id="663" name="Google Shape;663;p66"/>
          <p:cNvPicPr preferRelativeResize="0"/>
          <p:nvPr/>
        </p:nvPicPr>
        <p:blipFill rotWithShape="1">
          <a:blip r:embed="rId5">
            <a:alphaModFix/>
          </a:blip>
          <a:srcRect b="0" l="0" r="0" t="0"/>
          <a:stretch/>
        </p:blipFill>
        <p:spPr>
          <a:xfrm>
            <a:off x="5578875" y="4092912"/>
            <a:ext cx="261900" cy="261900"/>
          </a:xfrm>
          <a:prstGeom prst="rect">
            <a:avLst/>
          </a:prstGeom>
          <a:noFill/>
          <a:ln>
            <a:noFill/>
          </a:ln>
        </p:spPr>
      </p:pic>
      <p:pic>
        <p:nvPicPr>
          <p:cNvPr id="664" name="Google Shape;664;p66"/>
          <p:cNvPicPr preferRelativeResize="0"/>
          <p:nvPr/>
        </p:nvPicPr>
        <p:blipFill rotWithShape="1">
          <a:blip r:embed="rId6">
            <a:alphaModFix/>
          </a:blip>
          <a:srcRect b="0" l="0" r="0" t="0"/>
          <a:stretch/>
        </p:blipFill>
        <p:spPr>
          <a:xfrm>
            <a:off x="5863593" y="2985924"/>
            <a:ext cx="261900" cy="261913"/>
          </a:xfrm>
          <a:prstGeom prst="rect">
            <a:avLst/>
          </a:prstGeom>
          <a:noFill/>
          <a:ln>
            <a:noFill/>
          </a:ln>
        </p:spPr>
      </p:pic>
      <p:pic>
        <p:nvPicPr>
          <p:cNvPr id="665" name="Google Shape;665;p66"/>
          <p:cNvPicPr preferRelativeResize="0"/>
          <p:nvPr/>
        </p:nvPicPr>
        <p:blipFill rotWithShape="1">
          <a:blip r:embed="rId5">
            <a:alphaModFix/>
          </a:blip>
          <a:srcRect b="0" l="0" r="0" t="0"/>
          <a:stretch/>
        </p:blipFill>
        <p:spPr>
          <a:xfrm>
            <a:off x="5578875" y="2985937"/>
            <a:ext cx="261900" cy="26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7"/>
          <p:cNvSpPr txBox="1"/>
          <p:nvPr/>
        </p:nvSpPr>
        <p:spPr>
          <a:xfrm>
            <a:off x="2458500" y="100775"/>
            <a:ext cx="4227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TriPosT</a:t>
            </a:r>
            <a:endParaRPr b="0" i="0" sz="1400" u="none" cap="none" strike="noStrike">
              <a:solidFill>
                <a:srgbClr val="02236D"/>
              </a:solidFill>
              <a:latin typeface="Lora"/>
              <a:ea typeface="Lora"/>
              <a:cs typeface="Lora"/>
              <a:sym typeface="Lora"/>
            </a:endParaRPr>
          </a:p>
        </p:txBody>
      </p:sp>
      <p:sp>
        <p:nvSpPr>
          <p:cNvPr id="672" name="Google Shape;672;p67"/>
          <p:cNvSpPr/>
          <p:nvPr/>
        </p:nvSpPr>
        <p:spPr>
          <a:xfrm>
            <a:off x="227075" y="120995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Lora"/>
                <a:ea typeface="Lora"/>
                <a:cs typeface="Lora"/>
                <a:sym typeface="Lora"/>
              </a:rPr>
              <a:t>2</a:t>
            </a:r>
            <a:endParaRPr b="1" i="0" sz="1000" u="none" cap="none" strike="noStrike">
              <a:solidFill>
                <a:srgbClr val="000000"/>
              </a:solidFill>
              <a:latin typeface="Lora"/>
              <a:ea typeface="Lora"/>
              <a:cs typeface="Lora"/>
              <a:sym typeface="Lora"/>
            </a:endParaRPr>
          </a:p>
        </p:txBody>
      </p:sp>
      <p:sp>
        <p:nvSpPr>
          <p:cNvPr id="673" name="Google Shape;673;p67"/>
          <p:cNvSpPr txBox="1"/>
          <p:nvPr/>
        </p:nvSpPr>
        <p:spPr>
          <a:xfrm>
            <a:off x="539075" y="1143344"/>
            <a:ext cx="59052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Data post-processing</a:t>
            </a:r>
            <a:endParaRPr b="0" i="0" sz="1400" u="none" cap="none" strike="noStrike">
              <a:solidFill>
                <a:srgbClr val="000000"/>
              </a:solidFill>
              <a:latin typeface="Lora"/>
              <a:ea typeface="Lora"/>
              <a:cs typeface="Lora"/>
              <a:sym typeface="Lora"/>
            </a:endParaRPr>
          </a:p>
        </p:txBody>
      </p:sp>
      <p:sp>
        <p:nvSpPr>
          <p:cNvPr id="674" name="Google Shape;674;p67"/>
          <p:cNvSpPr txBox="1"/>
          <p:nvPr/>
        </p:nvSpPr>
        <p:spPr>
          <a:xfrm>
            <a:off x="569250" y="1420463"/>
            <a:ext cx="6557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reformats interaction data into </a:t>
            </a:r>
            <a:r>
              <a:rPr b="1" i="0" lang="en" sz="1400" u="none" cap="none" strike="noStrike">
                <a:solidFill>
                  <a:srgbClr val="4285F4"/>
                </a:solidFill>
                <a:latin typeface="Lora"/>
                <a:ea typeface="Lora"/>
                <a:cs typeface="Lora"/>
                <a:sym typeface="Lora"/>
              </a:rPr>
              <a:t>(attempt, feedback, update)</a:t>
            </a:r>
            <a:r>
              <a:rPr b="0" i="0" lang="en" sz="1400" u="none" cap="none" strike="noStrike">
                <a:solidFill>
                  <a:srgbClr val="4285F4"/>
                </a:solidFill>
                <a:latin typeface="Lora"/>
                <a:ea typeface="Lora"/>
                <a:cs typeface="Lora"/>
                <a:sym typeface="Lora"/>
              </a:rPr>
              <a:t> triplet</a:t>
            </a:r>
            <a:endParaRPr b="0" i="0" sz="1400" u="none" cap="none" strike="noStrike">
              <a:solidFill>
                <a:srgbClr val="4285F4"/>
              </a:solidFill>
              <a:latin typeface="Lora"/>
              <a:ea typeface="Lora"/>
              <a:cs typeface="Lora"/>
              <a:sym typeface="Lora"/>
            </a:endParaRPr>
          </a:p>
          <a:p>
            <a:pPr indent="-317500" lvl="0" marL="457200" marR="0" rtl="0" algn="l">
              <a:lnSpc>
                <a:spcPct val="100000"/>
              </a:lnSpc>
              <a:spcBef>
                <a:spcPts val="0"/>
              </a:spcBef>
              <a:spcAft>
                <a:spcPts val="0"/>
              </a:spcAft>
              <a:buClr>
                <a:srgbClr val="000000"/>
              </a:buClr>
              <a:buSzPts val="1400"/>
              <a:buFont typeface="Lora"/>
              <a:buChar char="-"/>
            </a:pPr>
            <a:r>
              <a:rPr b="0" i="0" lang="en" sz="1400" u="none" cap="none" strike="noStrike">
                <a:solidFill>
                  <a:srgbClr val="000000"/>
                </a:solidFill>
                <a:latin typeface="Lora"/>
                <a:ea typeface="Lora"/>
                <a:cs typeface="Lora"/>
                <a:sym typeface="Lora"/>
              </a:rPr>
              <a:t>data filtering and re-balancing</a:t>
            </a:r>
            <a:endParaRPr b="0" i="0" sz="1400" u="none" cap="none" strike="noStrike">
              <a:solidFill>
                <a:srgbClr val="000000"/>
              </a:solidFill>
              <a:latin typeface="Lora"/>
              <a:ea typeface="Lora"/>
              <a:cs typeface="Lora"/>
              <a:sym typeface="Lora"/>
            </a:endParaRPr>
          </a:p>
        </p:txBody>
      </p:sp>
      <p:sp>
        <p:nvSpPr>
          <p:cNvPr id="675" name="Google Shape;675;p67"/>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676" name="Google Shape;676;p67"/>
          <p:cNvSpPr/>
          <p:nvPr/>
        </p:nvSpPr>
        <p:spPr>
          <a:xfrm>
            <a:off x="1929900" y="4879300"/>
            <a:ext cx="22311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677" name="Google Shape;677;p67"/>
          <p:cNvSpPr/>
          <p:nvPr/>
        </p:nvSpPr>
        <p:spPr>
          <a:xfrm>
            <a:off x="4218300" y="4879300"/>
            <a:ext cx="2434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678" name="Google Shape;678;p67"/>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679" name="Google Shape;679;p67"/>
          <p:cNvSpPr txBox="1"/>
          <p:nvPr/>
        </p:nvSpPr>
        <p:spPr>
          <a:xfrm>
            <a:off x="539075" y="550775"/>
            <a:ext cx="37608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Interactive trajectory editing</a:t>
            </a:r>
            <a:endParaRPr b="0" i="0" sz="1400" u="none" cap="none" strike="noStrike">
              <a:solidFill>
                <a:srgbClr val="000000"/>
              </a:solidFill>
              <a:latin typeface="Lora"/>
              <a:ea typeface="Lora"/>
              <a:cs typeface="Lora"/>
              <a:sym typeface="Lora"/>
            </a:endParaRPr>
          </a:p>
        </p:txBody>
      </p:sp>
      <p:sp>
        <p:nvSpPr>
          <p:cNvPr id="680" name="Google Shape;680;p67"/>
          <p:cNvSpPr/>
          <p:nvPr/>
        </p:nvSpPr>
        <p:spPr>
          <a:xfrm>
            <a:off x="227075" y="5876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1</a:t>
            </a:r>
            <a:endParaRPr b="0" i="0" sz="1000" u="none" cap="none" strike="noStrike">
              <a:solidFill>
                <a:srgbClr val="000000"/>
              </a:solidFill>
              <a:latin typeface="Lora"/>
              <a:ea typeface="Lora"/>
              <a:cs typeface="Lora"/>
              <a:sym typeface="Lora"/>
            </a:endParaRPr>
          </a:p>
        </p:txBody>
      </p:sp>
      <p:pic>
        <p:nvPicPr>
          <p:cNvPr id="681" name="Google Shape;681;p67"/>
          <p:cNvPicPr preferRelativeResize="0"/>
          <p:nvPr/>
        </p:nvPicPr>
        <p:blipFill rotWithShape="1">
          <a:blip r:embed="rId3">
            <a:alphaModFix/>
          </a:blip>
          <a:srcRect b="0" l="0" r="0" t="0"/>
          <a:stretch/>
        </p:blipFill>
        <p:spPr>
          <a:xfrm>
            <a:off x="6792000" y="2933075"/>
            <a:ext cx="710400" cy="710400"/>
          </a:xfrm>
          <a:prstGeom prst="rect">
            <a:avLst/>
          </a:prstGeom>
          <a:noFill/>
          <a:ln>
            <a:noFill/>
          </a:ln>
        </p:spPr>
      </p:pic>
      <p:sp>
        <p:nvSpPr>
          <p:cNvPr id="682" name="Google Shape;682;p67"/>
          <p:cNvSpPr txBox="1"/>
          <p:nvPr/>
        </p:nvSpPr>
        <p:spPr>
          <a:xfrm>
            <a:off x="6622350" y="3619425"/>
            <a:ext cx="1265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Lora"/>
                <a:ea typeface="Lora"/>
                <a:cs typeface="Lora"/>
                <a:sym typeface="Lora"/>
              </a:rPr>
              <a:t>re-balance</a:t>
            </a:r>
            <a:endParaRPr b="0" i="0" sz="1600" u="none" cap="none" strike="noStrike">
              <a:solidFill>
                <a:schemeClr val="dk2"/>
              </a:solidFill>
              <a:latin typeface="Lora"/>
              <a:ea typeface="Lora"/>
              <a:cs typeface="Lora"/>
              <a:sym typeface="Lora"/>
            </a:endParaRPr>
          </a:p>
        </p:txBody>
      </p:sp>
      <p:cxnSp>
        <p:nvCxnSpPr>
          <p:cNvPr id="683" name="Google Shape;683;p67"/>
          <p:cNvCxnSpPr/>
          <p:nvPr/>
        </p:nvCxnSpPr>
        <p:spPr>
          <a:xfrm>
            <a:off x="7737125" y="3331975"/>
            <a:ext cx="408600" cy="0"/>
          </a:xfrm>
          <a:prstGeom prst="straightConnector1">
            <a:avLst/>
          </a:prstGeom>
          <a:noFill/>
          <a:ln cap="flat" cmpd="sng" w="28575">
            <a:solidFill>
              <a:schemeClr val="dk2"/>
            </a:solidFill>
            <a:prstDash val="solid"/>
            <a:round/>
            <a:headEnd len="sm" w="sm" type="none"/>
            <a:tailEnd len="med" w="med" type="triangle"/>
          </a:ln>
        </p:spPr>
      </p:cxnSp>
      <p:pic>
        <p:nvPicPr>
          <p:cNvPr id="684" name="Google Shape;684;p67"/>
          <p:cNvPicPr preferRelativeResize="0"/>
          <p:nvPr/>
        </p:nvPicPr>
        <p:blipFill rotWithShape="1">
          <a:blip r:embed="rId4">
            <a:alphaModFix/>
          </a:blip>
          <a:srcRect b="0" l="0" r="0" t="0"/>
          <a:stretch/>
        </p:blipFill>
        <p:spPr>
          <a:xfrm>
            <a:off x="8228050" y="2898187"/>
            <a:ext cx="780175" cy="780175"/>
          </a:xfrm>
          <a:prstGeom prst="rect">
            <a:avLst/>
          </a:prstGeom>
          <a:noFill/>
          <a:ln>
            <a:noFill/>
          </a:ln>
        </p:spPr>
      </p:pic>
      <p:sp>
        <p:nvSpPr>
          <p:cNvPr id="685" name="Google Shape;685;p67"/>
          <p:cNvSpPr txBox="1"/>
          <p:nvPr/>
        </p:nvSpPr>
        <p:spPr>
          <a:xfrm>
            <a:off x="8262938" y="3619425"/>
            <a:ext cx="710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Lora"/>
                <a:ea typeface="Lora"/>
                <a:cs typeface="Lora"/>
                <a:sym typeface="Lora"/>
              </a:rPr>
              <a:t>dset!</a:t>
            </a:r>
            <a:endParaRPr b="0" i="0" sz="1600" u="none" cap="none" strike="noStrike">
              <a:solidFill>
                <a:schemeClr val="dk2"/>
              </a:solidFill>
              <a:latin typeface="Lora"/>
              <a:ea typeface="Lora"/>
              <a:cs typeface="Lora"/>
              <a:sym typeface="Lora"/>
            </a:endParaRPr>
          </a:p>
        </p:txBody>
      </p:sp>
      <p:cxnSp>
        <p:nvCxnSpPr>
          <p:cNvPr id="686" name="Google Shape;686;p67"/>
          <p:cNvCxnSpPr/>
          <p:nvPr/>
        </p:nvCxnSpPr>
        <p:spPr>
          <a:xfrm>
            <a:off x="6285000" y="2843250"/>
            <a:ext cx="354600" cy="261900"/>
          </a:xfrm>
          <a:prstGeom prst="straightConnector1">
            <a:avLst/>
          </a:prstGeom>
          <a:noFill/>
          <a:ln cap="flat" cmpd="sng" w="28575">
            <a:solidFill>
              <a:schemeClr val="dk2"/>
            </a:solidFill>
            <a:prstDash val="solid"/>
            <a:round/>
            <a:headEnd len="sm" w="sm" type="none"/>
            <a:tailEnd len="med" w="med" type="triangle"/>
          </a:ln>
        </p:spPr>
      </p:cxnSp>
      <p:cxnSp>
        <p:nvCxnSpPr>
          <p:cNvPr id="687" name="Google Shape;687;p67"/>
          <p:cNvCxnSpPr/>
          <p:nvPr/>
        </p:nvCxnSpPr>
        <p:spPr>
          <a:xfrm flipH="1" rot="10800000">
            <a:off x="6277050" y="3643475"/>
            <a:ext cx="354600" cy="261900"/>
          </a:xfrm>
          <a:prstGeom prst="straightConnector1">
            <a:avLst/>
          </a:prstGeom>
          <a:noFill/>
          <a:ln cap="flat" cmpd="sng" w="28575">
            <a:solidFill>
              <a:schemeClr val="dk2"/>
            </a:solidFill>
            <a:prstDash val="solid"/>
            <a:round/>
            <a:headEnd len="sm" w="sm" type="none"/>
            <a:tailEnd len="med" w="med" type="triangle"/>
          </a:ln>
        </p:spPr>
      </p:cxnSp>
      <p:sp>
        <p:nvSpPr>
          <p:cNvPr id="688" name="Google Shape;688;p67"/>
          <p:cNvSpPr/>
          <p:nvPr/>
        </p:nvSpPr>
        <p:spPr>
          <a:xfrm>
            <a:off x="820400" y="2372613"/>
            <a:ext cx="1641000" cy="312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attempt 1: …</a:t>
            </a:r>
            <a:endParaRPr b="0" i="0" sz="1200" u="none" cap="none" strike="noStrike">
              <a:solidFill>
                <a:schemeClr val="dk1"/>
              </a:solidFill>
              <a:highlight>
                <a:srgbClr val="E6B8AF"/>
              </a:highlight>
              <a:latin typeface="Lora"/>
              <a:ea typeface="Lora"/>
              <a:cs typeface="Lora"/>
              <a:sym typeface="Lora"/>
            </a:endParaRPr>
          </a:p>
        </p:txBody>
      </p:sp>
      <p:sp>
        <p:nvSpPr>
          <p:cNvPr id="689" name="Google Shape;689;p67"/>
          <p:cNvSpPr/>
          <p:nvPr/>
        </p:nvSpPr>
        <p:spPr>
          <a:xfrm>
            <a:off x="817499" y="2755825"/>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a:t>
            </a:r>
            <a:endParaRPr b="0" i="0" sz="1200" u="none" cap="none" strike="noStrike">
              <a:solidFill>
                <a:schemeClr val="dk1"/>
              </a:solidFill>
              <a:latin typeface="Lora"/>
              <a:ea typeface="Lora"/>
              <a:cs typeface="Lora"/>
              <a:sym typeface="Lora"/>
            </a:endParaRPr>
          </a:p>
        </p:txBody>
      </p:sp>
      <p:sp>
        <p:nvSpPr>
          <p:cNvPr id="690" name="Google Shape;690;p67"/>
          <p:cNvSpPr/>
          <p:nvPr/>
        </p:nvSpPr>
        <p:spPr>
          <a:xfrm>
            <a:off x="820400" y="3118825"/>
            <a:ext cx="1641000" cy="350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ora"/>
                <a:ea typeface="Lora"/>
                <a:cs typeface="Lora"/>
                <a:sym typeface="Lora"/>
              </a:rPr>
              <a:t>attempt 2: …</a:t>
            </a:r>
            <a:endParaRPr b="0" i="0" sz="1200" u="none" cap="none" strike="noStrike">
              <a:solidFill>
                <a:schemeClr val="dk1"/>
              </a:solidFill>
              <a:highlight>
                <a:srgbClr val="6AA84F"/>
              </a:highlight>
              <a:latin typeface="Lora"/>
              <a:ea typeface="Lora"/>
              <a:cs typeface="Lora"/>
              <a:sym typeface="Lora"/>
            </a:endParaRPr>
          </a:p>
        </p:txBody>
      </p:sp>
      <p:sp>
        <p:nvSpPr>
          <p:cNvPr id="691" name="Google Shape;691;p67"/>
          <p:cNvSpPr/>
          <p:nvPr/>
        </p:nvSpPr>
        <p:spPr>
          <a:xfrm>
            <a:off x="817499" y="3519925"/>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a:t>
            </a:r>
            <a:endParaRPr b="0" i="0" sz="1200" u="none" cap="none" strike="noStrike">
              <a:solidFill>
                <a:schemeClr val="dk1"/>
              </a:solidFill>
              <a:latin typeface="Lora"/>
              <a:ea typeface="Lora"/>
              <a:cs typeface="Lora"/>
              <a:sym typeface="Lora"/>
            </a:endParaRPr>
          </a:p>
        </p:txBody>
      </p:sp>
      <p:sp>
        <p:nvSpPr>
          <p:cNvPr id="692" name="Google Shape;692;p67"/>
          <p:cNvSpPr/>
          <p:nvPr/>
        </p:nvSpPr>
        <p:spPr>
          <a:xfrm>
            <a:off x="817500" y="4103913"/>
            <a:ext cx="1641000" cy="350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ora"/>
                <a:ea typeface="Lora"/>
                <a:cs typeface="Lora"/>
                <a:sym typeface="Lora"/>
              </a:rPr>
              <a:t>attempt N: …</a:t>
            </a:r>
            <a:endParaRPr b="0" i="0" sz="1200" u="none" cap="none" strike="noStrike">
              <a:solidFill>
                <a:schemeClr val="dk1"/>
              </a:solidFill>
              <a:highlight>
                <a:srgbClr val="6AA84F"/>
              </a:highlight>
              <a:latin typeface="Lora"/>
              <a:ea typeface="Lora"/>
              <a:cs typeface="Lora"/>
              <a:sym typeface="Lora"/>
            </a:endParaRPr>
          </a:p>
        </p:txBody>
      </p:sp>
      <p:sp>
        <p:nvSpPr>
          <p:cNvPr id="693" name="Google Shape;693;p67"/>
          <p:cNvSpPr txBox="1"/>
          <p:nvPr/>
        </p:nvSpPr>
        <p:spPr>
          <a:xfrm rot="5400000">
            <a:off x="1485300" y="3776175"/>
            <a:ext cx="378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Lora"/>
                <a:ea typeface="Lora"/>
                <a:cs typeface="Lora"/>
                <a:sym typeface="Lora"/>
              </a:rPr>
              <a:t>…</a:t>
            </a:r>
            <a:endParaRPr b="0" i="0" sz="1800" u="none" cap="none" strike="noStrike">
              <a:solidFill>
                <a:schemeClr val="dk2"/>
              </a:solidFill>
              <a:latin typeface="Lora"/>
              <a:ea typeface="Lora"/>
              <a:cs typeface="Lora"/>
              <a:sym typeface="Lora"/>
            </a:endParaRPr>
          </a:p>
        </p:txBody>
      </p:sp>
      <p:pic>
        <p:nvPicPr>
          <p:cNvPr id="694" name="Google Shape;694;p67"/>
          <p:cNvPicPr preferRelativeResize="0"/>
          <p:nvPr/>
        </p:nvPicPr>
        <p:blipFill rotWithShape="1">
          <a:blip r:embed="rId5">
            <a:alphaModFix/>
          </a:blip>
          <a:srcRect b="0" l="0" r="0" t="0"/>
          <a:stretch/>
        </p:blipFill>
        <p:spPr>
          <a:xfrm>
            <a:off x="3098150" y="3106475"/>
            <a:ext cx="615600" cy="615600"/>
          </a:xfrm>
          <a:prstGeom prst="rect">
            <a:avLst/>
          </a:prstGeom>
          <a:noFill/>
          <a:ln>
            <a:noFill/>
          </a:ln>
        </p:spPr>
      </p:pic>
      <p:sp>
        <p:nvSpPr>
          <p:cNvPr id="695" name="Google Shape;695;p67"/>
          <p:cNvSpPr txBox="1"/>
          <p:nvPr/>
        </p:nvSpPr>
        <p:spPr>
          <a:xfrm>
            <a:off x="3041850" y="3708025"/>
            <a:ext cx="7104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Lora"/>
                <a:ea typeface="Lora"/>
                <a:cs typeface="Lora"/>
                <a:sym typeface="Lora"/>
              </a:rPr>
              <a:t>filter</a:t>
            </a:r>
            <a:endParaRPr b="0" i="0" sz="1600" u="none" cap="none" strike="noStrike">
              <a:solidFill>
                <a:schemeClr val="dk2"/>
              </a:solidFill>
              <a:latin typeface="Lora"/>
              <a:ea typeface="Lora"/>
              <a:cs typeface="Lora"/>
              <a:sym typeface="Lora"/>
            </a:endParaRPr>
          </a:p>
        </p:txBody>
      </p:sp>
      <p:cxnSp>
        <p:nvCxnSpPr>
          <p:cNvPr id="696" name="Google Shape;696;p67"/>
          <p:cNvCxnSpPr/>
          <p:nvPr/>
        </p:nvCxnSpPr>
        <p:spPr>
          <a:xfrm>
            <a:off x="2575475" y="3331975"/>
            <a:ext cx="408600" cy="0"/>
          </a:xfrm>
          <a:prstGeom prst="straightConnector1">
            <a:avLst/>
          </a:prstGeom>
          <a:noFill/>
          <a:ln cap="flat" cmpd="sng" w="28575">
            <a:solidFill>
              <a:schemeClr val="dk2"/>
            </a:solidFill>
            <a:prstDash val="solid"/>
            <a:round/>
            <a:headEnd len="sm" w="sm" type="none"/>
            <a:tailEnd len="med" w="med" type="triangle"/>
          </a:ln>
        </p:spPr>
      </p:cxnSp>
      <p:sp>
        <p:nvSpPr>
          <p:cNvPr id="697" name="Google Shape;697;p67"/>
          <p:cNvSpPr/>
          <p:nvPr/>
        </p:nvSpPr>
        <p:spPr>
          <a:xfrm>
            <a:off x="4510875" y="2219963"/>
            <a:ext cx="1641000" cy="312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attempt: …</a:t>
            </a:r>
            <a:endParaRPr b="0" i="0" sz="1200" u="none" cap="none" strike="noStrike">
              <a:solidFill>
                <a:schemeClr val="dk1"/>
              </a:solidFill>
              <a:highlight>
                <a:srgbClr val="E6B8AF"/>
              </a:highlight>
              <a:latin typeface="Lora"/>
              <a:ea typeface="Lora"/>
              <a:cs typeface="Lora"/>
              <a:sym typeface="Lora"/>
            </a:endParaRPr>
          </a:p>
        </p:txBody>
      </p:sp>
      <p:sp>
        <p:nvSpPr>
          <p:cNvPr id="698" name="Google Shape;698;p67"/>
          <p:cNvSpPr/>
          <p:nvPr/>
        </p:nvSpPr>
        <p:spPr>
          <a:xfrm>
            <a:off x="4510874" y="2580900"/>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a:t>
            </a:r>
            <a:endParaRPr b="0" i="0" sz="1200" u="none" cap="none" strike="noStrike">
              <a:solidFill>
                <a:schemeClr val="dk1"/>
              </a:solidFill>
              <a:latin typeface="Lora"/>
              <a:ea typeface="Lora"/>
              <a:cs typeface="Lora"/>
              <a:sym typeface="Lora"/>
            </a:endParaRPr>
          </a:p>
        </p:txBody>
      </p:sp>
      <p:sp>
        <p:nvSpPr>
          <p:cNvPr id="699" name="Google Shape;699;p67"/>
          <p:cNvSpPr/>
          <p:nvPr/>
        </p:nvSpPr>
        <p:spPr>
          <a:xfrm>
            <a:off x="4510875" y="2941813"/>
            <a:ext cx="1641000" cy="3501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ora"/>
                <a:ea typeface="Lora"/>
                <a:cs typeface="Lora"/>
                <a:sym typeface="Lora"/>
              </a:rPr>
              <a:t>update: …</a:t>
            </a:r>
            <a:endParaRPr b="0" i="0" sz="1200" u="none" cap="none" strike="noStrike">
              <a:solidFill>
                <a:schemeClr val="dk1"/>
              </a:solidFill>
              <a:highlight>
                <a:srgbClr val="6AA84F"/>
              </a:highlight>
              <a:latin typeface="Lora"/>
              <a:ea typeface="Lora"/>
              <a:cs typeface="Lora"/>
              <a:sym typeface="Lora"/>
            </a:endParaRPr>
          </a:p>
        </p:txBody>
      </p:sp>
      <p:sp>
        <p:nvSpPr>
          <p:cNvPr id="700" name="Google Shape;700;p67"/>
          <p:cNvSpPr/>
          <p:nvPr/>
        </p:nvSpPr>
        <p:spPr>
          <a:xfrm>
            <a:off x="4510875" y="4058325"/>
            <a:ext cx="1641000" cy="312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attempt: …</a:t>
            </a:r>
            <a:endParaRPr b="0" i="0" sz="1200" u="none" cap="none" strike="noStrike">
              <a:solidFill>
                <a:schemeClr val="dk1"/>
              </a:solidFill>
              <a:highlight>
                <a:srgbClr val="E6B8AF"/>
              </a:highlight>
              <a:latin typeface="Lora"/>
              <a:ea typeface="Lora"/>
              <a:cs typeface="Lora"/>
              <a:sym typeface="Lora"/>
            </a:endParaRPr>
          </a:p>
        </p:txBody>
      </p:sp>
      <p:sp>
        <p:nvSpPr>
          <p:cNvPr id="701" name="Google Shape;701;p67"/>
          <p:cNvSpPr/>
          <p:nvPr/>
        </p:nvSpPr>
        <p:spPr>
          <a:xfrm>
            <a:off x="4510874" y="4414875"/>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a:t>
            </a:r>
            <a:endParaRPr b="0" i="0" sz="1200" u="none" cap="none" strike="noStrike">
              <a:solidFill>
                <a:schemeClr val="dk1"/>
              </a:solidFill>
              <a:latin typeface="Lora"/>
              <a:ea typeface="Lora"/>
              <a:cs typeface="Lora"/>
              <a:sym typeface="Lora"/>
            </a:endParaRPr>
          </a:p>
        </p:txBody>
      </p:sp>
      <p:sp>
        <p:nvSpPr>
          <p:cNvPr id="702" name="Google Shape;702;p67"/>
          <p:cNvSpPr/>
          <p:nvPr/>
        </p:nvSpPr>
        <p:spPr>
          <a:xfrm>
            <a:off x="812424" y="4529938"/>
            <a:ext cx="1641000" cy="312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ora"/>
                <a:ea typeface="Lora"/>
                <a:cs typeface="Lora"/>
                <a:sym typeface="Lora"/>
              </a:rPr>
              <a:t>feedback N: …</a:t>
            </a:r>
            <a:endParaRPr b="0" i="0" sz="1200" u="none" cap="none" strike="noStrike">
              <a:solidFill>
                <a:schemeClr val="dk1"/>
              </a:solidFill>
              <a:latin typeface="Lora"/>
              <a:ea typeface="Lora"/>
              <a:cs typeface="Lora"/>
              <a:sym typeface="Lora"/>
            </a:endParaRPr>
          </a:p>
        </p:txBody>
      </p:sp>
      <p:pic>
        <p:nvPicPr>
          <p:cNvPr id="703" name="Google Shape;703;p67"/>
          <p:cNvPicPr preferRelativeResize="0"/>
          <p:nvPr/>
        </p:nvPicPr>
        <p:blipFill rotWithShape="1">
          <a:blip r:embed="rId6">
            <a:alphaModFix/>
          </a:blip>
          <a:srcRect b="0" l="0" r="0" t="0"/>
          <a:stretch/>
        </p:blipFill>
        <p:spPr>
          <a:xfrm>
            <a:off x="2066400" y="4570000"/>
            <a:ext cx="312000" cy="312000"/>
          </a:xfrm>
          <a:prstGeom prst="rect">
            <a:avLst/>
          </a:prstGeom>
          <a:noFill/>
          <a:ln>
            <a:noFill/>
          </a:ln>
        </p:spPr>
      </p:pic>
      <p:pic>
        <p:nvPicPr>
          <p:cNvPr id="704" name="Google Shape;704;p67"/>
          <p:cNvPicPr preferRelativeResize="0"/>
          <p:nvPr/>
        </p:nvPicPr>
        <p:blipFill rotWithShape="1">
          <a:blip r:embed="rId6">
            <a:alphaModFix/>
          </a:blip>
          <a:srcRect b="0" l="0" r="0" t="0"/>
          <a:stretch/>
        </p:blipFill>
        <p:spPr>
          <a:xfrm>
            <a:off x="5785550" y="4433937"/>
            <a:ext cx="312000" cy="312000"/>
          </a:xfrm>
          <a:prstGeom prst="rect">
            <a:avLst/>
          </a:prstGeom>
          <a:noFill/>
          <a:ln>
            <a:noFill/>
          </a:ln>
        </p:spPr>
      </p:pic>
      <p:cxnSp>
        <p:nvCxnSpPr>
          <p:cNvPr id="705" name="Google Shape;705;p67"/>
          <p:cNvCxnSpPr/>
          <p:nvPr/>
        </p:nvCxnSpPr>
        <p:spPr>
          <a:xfrm flipH="1" rot="10800000">
            <a:off x="3856275" y="2843250"/>
            <a:ext cx="354600" cy="261900"/>
          </a:xfrm>
          <a:prstGeom prst="straightConnector1">
            <a:avLst/>
          </a:prstGeom>
          <a:noFill/>
          <a:ln cap="flat" cmpd="sng" w="28575">
            <a:solidFill>
              <a:schemeClr val="dk2"/>
            </a:solidFill>
            <a:prstDash val="solid"/>
            <a:round/>
            <a:headEnd len="sm" w="sm" type="none"/>
            <a:tailEnd len="med" w="med" type="triangle"/>
          </a:ln>
        </p:spPr>
      </p:cxnSp>
      <p:cxnSp>
        <p:nvCxnSpPr>
          <p:cNvPr id="706" name="Google Shape;706;p67"/>
          <p:cNvCxnSpPr/>
          <p:nvPr/>
        </p:nvCxnSpPr>
        <p:spPr>
          <a:xfrm>
            <a:off x="3894825" y="3569675"/>
            <a:ext cx="354600" cy="261900"/>
          </a:xfrm>
          <a:prstGeom prst="straightConnector1">
            <a:avLst/>
          </a:prstGeom>
          <a:noFill/>
          <a:ln cap="flat" cmpd="sng" w="28575">
            <a:solidFill>
              <a:schemeClr val="dk2"/>
            </a:solidFill>
            <a:prstDash val="solid"/>
            <a:round/>
            <a:headEnd len="sm" w="sm" type="none"/>
            <a:tailEnd len="med" w="med" type="triangle"/>
          </a:ln>
        </p:spPr>
      </p:cxnSp>
      <p:sp>
        <p:nvSpPr>
          <p:cNvPr id="707" name="Google Shape;707;p67"/>
          <p:cNvSpPr/>
          <p:nvPr/>
        </p:nvSpPr>
        <p:spPr>
          <a:xfrm>
            <a:off x="825900" y="1998400"/>
            <a:ext cx="1641000" cy="31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Q: …</a:t>
            </a:r>
            <a:endParaRPr b="0" i="0" sz="1200" u="none" cap="none" strike="noStrike">
              <a:solidFill>
                <a:srgbClr val="000000"/>
              </a:solidFill>
              <a:latin typeface="Lora"/>
              <a:ea typeface="Lora"/>
              <a:cs typeface="Lora"/>
              <a:sym typeface="Lora"/>
            </a:endParaRPr>
          </a:p>
        </p:txBody>
      </p:sp>
      <p:sp>
        <p:nvSpPr>
          <p:cNvPr id="708" name="Google Shape;708;p67"/>
          <p:cNvSpPr/>
          <p:nvPr/>
        </p:nvSpPr>
        <p:spPr>
          <a:xfrm>
            <a:off x="4510875" y="1831775"/>
            <a:ext cx="1641000" cy="31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Q: …</a:t>
            </a:r>
            <a:endParaRPr b="0" i="0" sz="1200" u="none" cap="none" strike="noStrike">
              <a:solidFill>
                <a:srgbClr val="000000"/>
              </a:solidFill>
              <a:latin typeface="Lora"/>
              <a:ea typeface="Lora"/>
              <a:cs typeface="Lora"/>
              <a:sym typeface="Lora"/>
            </a:endParaRPr>
          </a:p>
        </p:txBody>
      </p:sp>
      <p:sp>
        <p:nvSpPr>
          <p:cNvPr id="709" name="Google Shape;709;p67"/>
          <p:cNvSpPr/>
          <p:nvPr/>
        </p:nvSpPr>
        <p:spPr>
          <a:xfrm>
            <a:off x="4510875" y="3701775"/>
            <a:ext cx="1641000" cy="31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Q: …</a:t>
            </a:r>
            <a:endParaRPr b="0" i="0" sz="1200" u="none" cap="none" strike="noStrike">
              <a:solidFill>
                <a:srgbClr val="000000"/>
              </a:solidFill>
              <a:latin typeface="Lora"/>
              <a:ea typeface="Lora"/>
              <a:cs typeface="Lora"/>
              <a:sym typeface="Lora"/>
            </a:endParaRPr>
          </a:p>
        </p:txBody>
      </p:sp>
      <p:sp>
        <p:nvSpPr>
          <p:cNvPr id="710" name="Google Shape;710;p67"/>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19</a:t>
            </a:r>
            <a:endParaRPr b="0" i="0" sz="1200" u="none" cap="none" strike="noStrike">
              <a:solidFill>
                <a:schemeClr val="dk2"/>
              </a:solidFill>
              <a:latin typeface="Lora"/>
              <a:ea typeface="Lora"/>
              <a:cs typeface="Lora"/>
              <a:sym typeface="Lora"/>
            </a:endParaRPr>
          </a:p>
        </p:txBody>
      </p:sp>
      <p:pic>
        <p:nvPicPr>
          <p:cNvPr id="711" name="Google Shape;711;p67"/>
          <p:cNvPicPr preferRelativeResize="0"/>
          <p:nvPr/>
        </p:nvPicPr>
        <p:blipFill rotWithShape="1">
          <a:blip r:embed="rId7">
            <a:alphaModFix/>
          </a:blip>
          <a:srcRect b="0" l="0" r="0" t="0"/>
          <a:stretch/>
        </p:blipFill>
        <p:spPr>
          <a:xfrm>
            <a:off x="1867200" y="2402174"/>
            <a:ext cx="261900" cy="261900"/>
          </a:xfrm>
          <a:prstGeom prst="rect">
            <a:avLst/>
          </a:prstGeom>
          <a:noFill/>
          <a:ln>
            <a:noFill/>
          </a:ln>
        </p:spPr>
      </p:pic>
      <p:pic>
        <p:nvPicPr>
          <p:cNvPr id="712" name="Google Shape;712;p67"/>
          <p:cNvPicPr preferRelativeResize="0"/>
          <p:nvPr/>
        </p:nvPicPr>
        <p:blipFill rotWithShape="1">
          <a:blip r:embed="rId8">
            <a:alphaModFix/>
          </a:blip>
          <a:srcRect b="0" l="0" r="0" t="0"/>
          <a:stretch/>
        </p:blipFill>
        <p:spPr>
          <a:xfrm>
            <a:off x="2151918" y="2784212"/>
            <a:ext cx="261900" cy="261913"/>
          </a:xfrm>
          <a:prstGeom prst="rect">
            <a:avLst/>
          </a:prstGeom>
          <a:noFill/>
          <a:ln>
            <a:noFill/>
          </a:ln>
        </p:spPr>
      </p:pic>
      <p:pic>
        <p:nvPicPr>
          <p:cNvPr id="713" name="Google Shape;713;p67"/>
          <p:cNvPicPr preferRelativeResize="0"/>
          <p:nvPr/>
        </p:nvPicPr>
        <p:blipFill rotWithShape="1">
          <a:blip r:embed="rId7">
            <a:alphaModFix/>
          </a:blip>
          <a:srcRect b="0" l="0" r="0" t="0"/>
          <a:stretch/>
        </p:blipFill>
        <p:spPr>
          <a:xfrm>
            <a:off x="1867200" y="2784224"/>
            <a:ext cx="261900" cy="261900"/>
          </a:xfrm>
          <a:prstGeom prst="rect">
            <a:avLst/>
          </a:prstGeom>
          <a:noFill/>
          <a:ln>
            <a:noFill/>
          </a:ln>
        </p:spPr>
      </p:pic>
      <p:pic>
        <p:nvPicPr>
          <p:cNvPr id="714" name="Google Shape;714;p67"/>
          <p:cNvPicPr preferRelativeResize="0"/>
          <p:nvPr/>
        </p:nvPicPr>
        <p:blipFill rotWithShape="1">
          <a:blip r:embed="rId8">
            <a:alphaModFix/>
          </a:blip>
          <a:srcRect b="0" l="0" r="0" t="0"/>
          <a:stretch/>
        </p:blipFill>
        <p:spPr>
          <a:xfrm>
            <a:off x="2151918" y="3162924"/>
            <a:ext cx="261900" cy="261913"/>
          </a:xfrm>
          <a:prstGeom prst="rect">
            <a:avLst/>
          </a:prstGeom>
          <a:noFill/>
          <a:ln>
            <a:noFill/>
          </a:ln>
        </p:spPr>
      </p:pic>
      <p:pic>
        <p:nvPicPr>
          <p:cNvPr id="715" name="Google Shape;715;p67"/>
          <p:cNvPicPr preferRelativeResize="0"/>
          <p:nvPr/>
        </p:nvPicPr>
        <p:blipFill rotWithShape="1">
          <a:blip r:embed="rId7">
            <a:alphaModFix/>
          </a:blip>
          <a:srcRect b="0" l="0" r="0" t="0"/>
          <a:stretch/>
        </p:blipFill>
        <p:spPr>
          <a:xfrm>
            <a:off x="1867200" y="3162937"/>
            <a:ext cx="261900" cy="261900"/>
          </a:xfrm>
          <a:prstGeom prst="rect">
            <a:avLst/>
          </a:prstGeom>
          <a:noFill/>
          <a:ln>
            <a:noFill/>
          </a:ln>
        </p:spPr>
      </p:pic>
      <p:pic>
        <p:nvPicPr>
          <p:cNvPr id="716" name="Google Shape;716;p67"/>
          <p:cNvPicPr preferRelativeResize="0"/>
          <p:nvPr/>
        </p:nvPicPr>
        <p:blipFill rotWithShape="1">
          <a:blip r:embed="rId8">
            <a:alphaModFix/>
          </a:blip>
          <a:srcRect b="0" l="0" r="0" t="0"/>
          <a:stretch/>
        </p:blipFill>
        <p:spPr>
          <a:xfrm>
            <a:off x="2151918" y="3541637"/>
            <a:ext cx="261900" cy="261913"/>
          </a:xfrm>
          <a:prstGeom prst="rect">
            <a:avLst/>
          </a:prstGeom>
          <a:noFill/>
          <a:ln>
            <a:noFill/>
          </a:ln>
        </p:spPr>
      </p:pic>
      <p:pic>
        <p:nvPicPr>
          <p:cNvPr id="717" name="Google Shape;717;p67"/>
          <p:cNvPicPr preferRelativeResize="0"/>
          <p:nvPr/>
        </p:nvPicPr>
        <p:blipFill rotWithShape="1">
          <a:blip r:embed="rId7">
            <a:alphaModFix/>
          </a:blip>
          <a:srcRect b="0" l="0" r="0" t="0"/>
          <a:stretch/>
        </p:blipFill>
        <p:spPr>
          <a:xfrm>
            <a:off x="1867200" y="3541649"/>
            <a:ext cx="261900" cy="261900"/>
          </a:xfrm>
          <a:prstGeom prst="rect">
            <a:avLst/>
          </a:prstGeom>
          <a:noFill/>
          <a:ln>
            <a:noFill/>
          </a:ln>
        </p:spPr>
      </p:pic>
      <p:pic>
        <p:nvPicPr>
          <p:cNvPr id="718" name="Google Shape;718;p67"/>
          <p:cNvPicPr preferRelativeResize="0"/>
          <p:nvPr/>
        </p:nvPicPr>
        <p:blipFill rotWithShape="1">
          <a:blip r:embed="rId7">
            <a:alphaModFix/>
          </a:blip>
          <a:srcRect b="0" l="0" r="0" t="0"/>
          <a:stretch/>
        </p:blipFill>
        <p:spPr>
          <a:xfrm>
            <a:off x="5578875" y="2231399"/>
            <a:ext cx="261900" cy="261900"/>
          </a:xfrm>
          <a:prstGeom prst="rect">
            <a:avLst/>
          </a:prstGeom>
          <a:noFill/>
          <a:ln>
            <a:noFill/>
          </a:ln>
        </p:spPr>
      </p:pic>
      <p:pic>
        <p:nvPicPr>
          <p:cNvPr id="719" name="Google Shape;719;p67"/>
          <p:cNvPicPr preferRelativeResize="0"/>
          <p:nvPr/>
        </p:nvPicPr>
        <p:blipFill rotWithShape="1">
          <a:blip r:embed="rId8">
            <a:alphaModFix/>
          </a:blip>
          <a:srcRect b="0" l="0" r="0" t="0"/>
          <a:stretch/>
        </p:blipFill>
        <p:spPr>
          <a:xfrm>
            <a:off x="5863593" y="2605949"/>
            <a:ext cx="261900" cy="261913"/>
          </a:xfrm>
          <a:prstGeom prst="rect">
            <a:avLst/>
          </a:prstGeom>
          <a:noFill/>
          <a:ln>
            <a:noFill/>
          </a:ln>
        </p:spPr>
      </p:pic>
      <p:pic>
        <p:nvPicPr>
          <p:cNvPr id="720" name="Google Shape;720;p67"/>
          <p:cNvPicPr preferRelativeResize="0"/>
          <p:nvPr/>
        </p:nvPicPr>
        <p:blipFill rotWithShape="1">
          <a:blip r:embed="rId7">
            <a:alphaModFix/>
          </a:blip>
          <a:srcRect b="0" l="0" r="0" t="0"/>
          <a:stretch/>
        </p:blipFill>
        <p:spPr>
          <a:xfrm>
            <a:off x="5578875" y="2605962"/>
            <a:ext cx="261900" cy="261900"/>
          </a:xfrm>
          <a:prstGeom prst="rect">
            <a:avLst/>
          </a:prstGeom>
          <a:noFill/>
          <a:ln>
            <a:noFill/>
          </a:ln>
        </p:spPr>
      </p:pic>
      <p:pic>
        <p:nvPicPr>
          <p:cNvPr id="721" name="Google Shape;721;p67"/>
          <p:cNvPicPr preferRelativeResize="0"/>
          <p:nvPr/>
        </p:nvPicPr>
        <p:blipFill rotWithShape="1">
          <a:blip r:embed="rId8">
            <a:alphaModFix/>
          </a:blip>
          <a:srcRect b="0" l="0" r="0" t="0"/>
          <a:stretch/>
        </p:blipFill>
        <p:spPr>
          <a:xfrm>
            <a:off x="5863593" y="4092899"/>
            <a:ext cx="261900" cy="261913"/>
          </a:xfrm>
          <a:prstGeom prst="rect">
            <a:avLst/>
          </a:prstGeom>
          <a:noFill/>
          <a:ln>
            <a:noFill/>
          </a:ln>
        </p:spPr>
      </p:pic>
      <p:pic>
        <p:nvPicPr>
          <p:cNvPr id="722" name="Google Shape;722;p67"/>
          <p:cNvPicPr preferRelativeResize="0"/>
          <p:nvPr/>
        </p:nvPicPr>
        <p:blipFill rotWithShape="1">
          <a:blip r:embed="rId7">
            <a:alphaModFix/>
          </a:blip>
          <a:srcRect b="0" l="0" r="0" t="0"/>
          <a:stretch/>
        </p:blipFill>
        <p:spPr>
          <a:xfrm>
            <a:off x="5578875" y="4092912"/>
            <a:ext cx="261900" cy="261900"/>
          </a:xfrm>
          <a:prstGeom prst="rect">
            <a:avLst/>
          </a:prstGeom>
          <a:noFill/>
          <a:ln>
            <a:noFill/>
          </a:ln>
        </p:spPr>
      </p:pic>
      <p:pic>
        <p:nvPicPr>
          <p:cNvPr id="723" name="Google Shape;723;p67"/>
          <p:cNvPicPr preferRelativeResize="0"/>
          <p:nvPr/>
        </p:nvPicPr>
        <p:blipFill rotWithShape="1">
          <a:blip r:embed="rId8">
            <a:alphaModFix/>
          </a:blip>
          <a:srcRect b="0" l="0" r="0" t="0"/>
          <a:stretch/>
        </p:blipFill>
        <p:spPr>
          <a:xfrm>
            <a:off x="5863593" y="2985924"/>
            <a:ext cx="261900" cy="261913"/>
          </a:xfrm>
          <a:prstGeom prst="rect">
            <a:avLst/>
          </a:prstGeom>
          <a:noFill/>
          <a:ln>
            <a:noFill/>
          </a:ln>
        </p:spPr>
      </p:pic>
      <p:pic>
        <p:nvPicPr>
          <p:cNvPr id="724" name="Google Shape;724;p67"/>
          <p:cNvPicPr preferRelativeResize="0"/>
          <p:nvPr/>
        </p:nvPicPr>
        <p:blipFill rotWithShape="1">
          <a:blip r:embed="rId7">
            <a:alphaModFix/>
          </a:blip>
          <a:srcRect b="0" l="0" r="0" t="0"/>
          <a:stretch/>
        </p:blipFill>
        <p:spPr>
          <a:xfrm>
            <a:off x="5578875" y="2985937"/>
            <a:ext cx="261900" cy="26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8"/>
          <p:cNvSpPr txBox="1"/>
          <p:nvPr/>
        </p:nvSpPr>
        <p:spPr>
          <a:xfrm>
            <a:off x="2458500" y="100775"/>
            <a:ext cx="4227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TriPosT</a:t>
            </a:r>
            <a:endParaRPr b="0" i="0" sz="1400" u="none" cap="none" strike="noStrike">
              <a:solidFill>
                <a:srgbClr val="02236D"/>
              </a:solidFill>
              <a:latin typeface="Lora"/>
              <a:ea typeface="Lora"/>
              <a:cs typeface="Lora"/>
              <a:sym typeface="Lora"/>
            </a:endParaRPr>
          </a:p>
        </p:txBody>
      </p:sp>
      <p:sp>
        <p:nvSpPr>
          <p:cNvPr id="731" name="Google Shape;731;p68"/>
          <p:cNvSpPr/>
          <p:nvPr/>
        </p:nvSpPr>
        <p:spPr>
          <a:xfrm>
            <a:off x="227075" y="120995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Lora"/>
                <a:ea typeface="Lora"/>
                <a:cs typeface="Lora"/>
                <a:sym typeface="Lora"/>
              </a:rPr>
              <a:t>2</a:t>
            </a:r>
            <a:endParaRPr b="1" i="0" sz="1000" u="none" cap="none" strike="noStrike">
              <a:solidFill>
                <a:srgbClr val="000000"/>
              </a:solidFill>
              <a:latin typeface="Lora"/>
              <a:ea typeface="Lora"/>
              <a:cs typeface="Lora"/>
              <a:sym typeface="Lora"/>
            </a:endParaRPr>
          </a:p>
        </p:txBody>
      </p:sp>
      <p:sp>
        <p:nvSpPr>
          <p:cNvPr id="732" name="Google Shape;732;p68"/>
          <p:cNvSpPr txBox="1"/>
          <p:nvPr/>
        </p:nvSpPr>
        <p:spPr>
          <a:xfrm>
            <a:off x="539075" y="1143344"/>
            <a:ext cx="59052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Data post-processing</a:t>
            </a:r>
            <a:endParaRPr b="0" i="0" sz="1400" u="none" cap="none" strike="noStrike">
              <a:solidFill>
                <a:srgbClr val="000000"/>
              </a:solidFill>
              <a:latin typeface="Lora"/>
              <a:ea typeface="Lora"/>
              <a:cs typeface="Lora"/>
              <a:sym typeface="Lora"/>
            </a:endParaRPr>
          </a:p>
        </p:txBody>
      </p:sp>
      <p:sp>
        <p:nvSpPr>
          <p:cNvPr id="733" name="Google Shape;733;p68"/>
          <p:cNvSpPr/>
          <p:nvPr/>
        </p:nvSpPr>
        <p:spPr>
          <a:xfrm>
            <a:off x="227075" y="1875588"/>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Lora"/>
                <a:ea typeface="Lora"/>
                <a:cs typeface="Lora"/>
                <a:sym typeface="Lora"/>
              </a:rPr>
              <a:t>3</a:t>
            </a:r>
            <a:endParaRPr b="1" i="0" sz="1000" u="none" cap="none" strike="noStrike">
              <a:solidFill>
                <a:srgbClr val="000000"/>
              </a:solidFill>
              <a:latin typeface="Lora"/>
              <a:ea typeface="Lora"/>
              <a:cs typeface="Lora"/>
              <a:sym typeface="Lora"/>
            </a:endParaRPr>
          </a:p>
        </p:txBody>
      </p:sp>
      <p:sp>
        <p:nvSpPr>
          <p:cNvPr id="734" name="Google Shape;734;p68"/>
          <p:cNvSpPr txBox="1"/>
          <p:nvPr/>
        </p:nvSpPr>
        <p:spPr>
          <a:xfrm>
            <a:off x="539075" y="1832213"/>
            <a:ext cx="53661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Model training</a:t>
            </a:r>
            <a:endParaRPr b="0" i="0" sz="1400" u="none" cap="none" strike="noStrike">
              <a:solidFill>
                <a:srgbClr val="000000"/>
              </a:solidFill>
              <a:latin typeface="Lora"/>
              <a:ea typeface="Lora"/>
              <a:cs typeface="Lora"/>
              <a:sym typeface="Lora"/>
            </a:endParaRPr>
          </a:p>
        </p:txBody>
      </p:sp>
      <p:sp>
        <p:nvSpPr>
          <p:cNvPr id="735" name="Google Shape;735;p68"/>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Background</a:t>
            </a:r>
            <a:endParaRPr b="0" i="0" sz="1000" u="none" cap="none" strike="noStrike">
              <a:solidFill>
                <a:srgbClr val="000000"/>
              </a:solidFill>
              <a:latin typeface="Lora"/>
              <a:ea typeface="Lora"/>
              <a:cs typeface="Lora"/>
              <a:sym typeface="Lora"/>
            </a:endParaRPr>
          </a:p>
        </p:txBody>
      </p:sp>
      <p:sp>
        <p:nvSpPr>
          <p:cNvPr id="736" name="Google Shape;736;p68"/>
          <p:cNvSpPr/>
          <p:nvPr/>
        </p:nvSpPr>
        <p:spPr>
          <a:xfrm>
            <a:off x="1929900" y="4879300"/>
            <a:ext cx="22311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Motivation</a:t>
            </a:r>
            <a:endParaRPr b="0" i="0" sz="1000" u="none" cap="none" strike="noStrike">
              <a:solidFill>
                <a:srgbClr val="000000"/>
              </a:solidFill>
              <a:latin typeface="Lora"/>
              <a:ea typeface="Lora"/>
              <a:cs typeface="Lora"/>
              <a:sym typeface="Lora"/>
            </a:endParaRPr>
          </a:p>
        </p:txBody>
      </p:sp>
      <p:sp>
        <p:nvSpPr>
          <p:cNvPr id="737" name="Google Shape;737;p68"/>
          <p:cNvSpPr/>
          <p:nvPr/>
        </p:nvSpPr>
        <p:spPr>
          <a:xfrm>
            <a:off x="4218300" y="4879300"/>
            <a:ext cx="2434200" cy="264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Approach</a:t>
            </a:r>
            <a:endParaRPr b="0" i="0" sz="1000" u="none" cap="none" strike="noStrike">
              <a:solidFill>
                <a:srgbClr val="000000"/>
              </a:solidFill>
              <a:latin typeface="Lora"/>
              <a:ea typeface="Lora"/>
              <a:cs typeface="Lora"/>
              <a:sym typeface="Lora"/>
            </a:endParaRPr>
          </a:p>
        </p:txBody>
      </p:sp>
      <p:sp>
        <p:nvSpPr>
          <p:cNvPr id="738" name="Google Shape;738;p68"/>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Experiments</a:t>
            </a:r>
            <a:endParaRPr b="0" i="0" sz="1000" u="none" cap="none" strike="noStrike">
              <a:solidFill>
                <a:srgbClr val="000000"/>
              </a:solidFill>
              <a:latin typeface="Lora"/>
              <a:ea typeface="Lora"/>
              <a:cs typeface="Lora"/>
              <a:sym typeface="Lora"/>
            </a:endParaRPr>
          </a:p>
        </p:txBody>
      </p:sp>
      <p:sp>
        <p:nvSpPr>
          <p:cNvPr id="739" name="Google Shape;739;p68"/>
          <p:cNvSpPr txBox="1"/>
          <p:nvPr/>
        </p:nvSpPr>
        <p:spPr>
          <a:xfrm>
            <a:off x="539075" y="550775"/>
            <a:ext cx="37608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Interactive trajectory editing</a:t>
            </a:r>
            <a:endParaRPr b="0" i="0" sz="1400" u="none" cap="none" strike="noStrike">
              <a:solidFill>
                <a:srgbClr val="000000"/>
              </a:solidFill>
              <a:latin typeface="Lora"/>
              <a:ea typeface="Lora"/>
              <a:cs typeface="Lora"/>
              <a:sym typeface="Lora"/>
            </a:endParaRPr>
          </a:p>
        </p:txBody>
      </p:sp>
      <p:sp>
        <p:nvSpPr>
          <p:cNvPr id="740" name="Google Shape;740;p68"/>
          <p:cNvSpPr/>
          <p:nvPr/>
        </p:nvSpPr>
        <p:spPr>
          <a:xfrm>
            <a:off x="227075" y="5876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ora"/>
                <a:ea typeface="Lora"/>
                <a:cs typeface="Lora"/>
                <a:sym typeface="Lora"/>
              </a:rPr>
              <a:t>1</a:t>
            </a:r>
            <a:endParaRPr b="0" i="0" sz="1000" u="none" cap="none" strike="noStrike">
              <a:solidFill>
                <a:srgbClr val="000000"/>
              </a:solidFill>
              <a:latin typeface="Lora"/>
              <a:ea typeface="Lora"/>
              <a:cs typeface="Lora"/>
              <a:sym typeface="Lora"/>
            </a:endParaRPr>
          </a:p>
        </p:txBody>
      </p:sp>
      <p:sp>
        <p:nvSpPr>
          <p:cNvPr id="741" name="Google Shape;741;p68"/>
          <p:cNvSpPr txBox="1"/>
          <p:nvPr/>
        </p:nvSpPr>
        <p:spPr>
          <a:xfrm>
            <a:off x="629200" y="2180576"/>
            <a:ext cx="6557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Lora"/>
              <a:buChar char="-"/>
            </a:pPr>
            <a:r>
              <a:rPr b="1" i="0" lang="en" sz="1400" u="none" cap="none" strike="noStrike">
                <a:solidFill>
                  <a:srgbClr val="4285F4"/>
                </a:solidFill>
                <a:latin typeface="Lora"/>
                <a:ea typeface="Lora"/>
                <a:cs typeface="Lora"/>
                <a:sym typeface="Lora"/>
              </a:rPr>
              <a:t>weighted SFT</a:t>
            </a:r>
            <a:r>
              <a:rPr b="0" i="0" lang="en" sz="1400" u="none" cap="none" strike="noStrike">
                <a:solidFill>
                  <a:srgbClr val="000000"/>
                </a:solidFill>
                <a:latin typeface="Lora"/>
                <a:ea typeface="Lora"/>
                <a:cs typeface="Lora"/>
                <a:sym typeface="Lora"/>
              </a:rPr>
              <a:t> with more emphasis on feedback and update tokens</a:t>
            </a:r>
            <a:endParaRPr b="0" i="0" sz="1400" u="none" cap="none" strike="noStrike">
              <a:solidFill>
                <a:srgbClr val="000000"/>
              </a:solidFill>
              <a:latin typeface="Lora"/>
              <a:ea typeface="Lora"/>
              <a:cs typeface="Lora"/>
              <a:sym typeface="Lora"/>
            </a:endParaRPr>
          </a:p>
        </p:txBody>
      </p:sp>
      <p:pic>
        <p:nvPicPr>
          <p:cNvPr id="742" name="Google Shape;742;p68"/>
          <p:cNvPicPr preferRelativeResize="0"/>
          <p:nvPr/>
        </p:nvPicPr>
        <p:blipFill rotWithShape="1">
          <a:blip r:embed="rId3">
            <a:alphaModFix/>
          </a:blip>
          <a:srcRect b="0" l="0" r="0" t="0"/>
          <a:stretch/>
        </p:blipFill>
        <p:spPr>
          <a:xfrm>
            <a:off x="2086663" y="3128077"/>
            <a:ext cx="665625" cy="665625"/>
          </a:xfrm>
          <a:prstGeom prst="rect">
            <a:avLst/>
          </a:prstGeom>
          <a:noFill/>
          <a:ln>
            <a:noFill/>
          </a:ln>
        </p:spPr>
      </p:pic>
      <p:pic>
        <p:nvPicPr>
          <p:cNvPr id="743" name="Google Shape;743;p68"/>
          <p:cNvPicPr preferRelativeResize="0"/>
          <p:nvPr/>
        </p:nvPicPr>
        <p:blipFill rotWithShape="1">
          <a:blip r:embed="rId4">
            <a:alphaModFix/>
          </a:blip>
          <a:srcRect b="0" l="0" r="0" t="0"/>
          <a:stretch/>
        </p:blipFill>
        <p:spPr>
          <a:xfrm>
            <a:off x="5203774" y="2944425"/>
            <a:ext cx="1057881" cy="1057825"/>
          </a:xfrm>
          <a:prstGeom prst="rect">
            <a:avLst/>
          </a:prstGeom>
          <a:noFill/>
          <a:ln>
            <a:noFill/>
          </a:ln>
        </p:spPr>
      </p:pic>
      <p:sp>
        <p:nvSpPr>
          <p:cNvPr id="744" name="Google Shape;744;p68"/>
          <p:cNvSpPr txBox="1"/>
          <p:nvPr/>
        </p:nvSpPr>
        <p:spPr>
          <a:xfrm>
            <a:off x="4668950" y="3792850"/>
            <a:ext cx="23871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285F4"/>
                </a:solidFill>
                <a:latin typeface="Lora"/>
                <a:ea typeface="Lora"/>
                <a:cs typeface="Lora"/>
                <a:sym typeface="Lora"/>
              </a:rPr>
              <a:t>LLaMA-1 / LLaMA-2</a:t>
            </a:r>
            <a:endParaRPr b="1" i="0" sz="1600" u="none" cap="none" strike="noStrike">
              <a:solidFill>
                <a:srgbClr val="4285F4"/>
              </a:solidFill>
              <a:latin typeface="Lora"/>
              <a:ea typeface="Lora"/>
              <a:cs typeface="Lora"/>
              <a:sym typeface="Lora"/>
            </a:endParaRPr>
          </a:p>
        </p:txBody>
      </p:sp>
      <p:cxnSp>
        <p:nvCxnSpPr>
          <p:cNvPr id="745" name="Google Shape;745;p68"/>
          <p:cNvCxnSpPr/>
          <p:nvPr/>
        </p:nvCxnSpPr>
        <p:spPr>
          <a:xfrm>
            <a:off x="3439275" y="3547250"/>
            <a:ext cx="1189200" cy="10200"/>
          </a:xfrm>
          <a:prstGeom prst="straightConnector1">
            <a:avLst/>
          </a:prstGeom>
          <a:noFill/>
          <a:ln cap="flat" cmpd="sng" w="28575">
            <a:solidFill>
              <a:schemeClr val="dk2"/>
            </a:solidFill>
            <a:prstDash val="solid"/>
            <a:round/>
            <a:headEnd len="sm" w="sm" type="none"/>
            <a:tailEnd len="med" w="med" type="triangle"/>
          </a:ln>
        </p:spPr>
      </p:cxnSp>
      <p:sp>
        <p:nvSpPr>
          <p:cNvPr id="746" name="Google Shape;746;p68"/>
          <p:cNvSpPr txBox="1"/>
          <p:nvPr/>
        </p:nvSpPr>
        <p:spPr>
          <a:xfrm>
            <a:off x="3507875" y="3111675"/>
            <a:ext cx="1161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Lora"/>
                <a:ea typeface="Lora"/>
                <a:cs typeface="Lora"/>
                <a:sym typeface="Lora"/>
              </a:rPr>
              <a:t>training</a:t>
            </a:r>
            <a:endParaRPr b="0" i="0" sz="1800" u="none" cap="none" strike="noStrike">
              <a:solidFill>
                <a:schemeClr val="dk2"/>
              </a:solidFill>
              <a:latin typeface="Lora"/>
              <a:ea typeface="Lora"/>
              <a:cs typeface="Lora"/>
              <a:sym typeface="Lora"/>
            </a:endParaRPr>
          </a:p>
        </p:txBody>
      </p:sp>
      <p:sp>
        <p:nvSpPr>
          <p:cNvPr id="747" name="Google Shape;747;p68"/>
          <p:cNvSpPr txBox="1"/>
          <p:nvPr/>
        </p:nvSpPr>
        <p:spPr>
          <a:xfrm>
            <a:off x="1547825" y="3792850"/>
            <a:ext cx="17433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Lora"/>
                <a:ea typeface="Lora"/>
                <a:cs typeface="Lora"/>
                <a:sym typeface="Lora"/>
              </a:rPr>
              <a:t>“on-policy” data</a:t>
            </a:r>
            <a:endParaRPr b="0" i="0" sz="1600" u="none" cap="none" strike="noStrike">
              <a:solidFill>
                <a:schemeClr val="dk1"/>
              </a:solidFill>
              <a:latin typeface="Lora"/>
              <a:ea typeface="Lora"/>
              <a:cs typeface="Lora"/>
              <a:sym typeface="Lora"/>
            </a:endParaRPr>
          </a:p>
        </p:txBody>
      </p:sp>
      <p:sp>
        <p:nvSpPr>
          <p:cNvPr id="748" name="Google Shape;748;p68"/>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20</a:t>
            </a:r>
            <a:endParaRPr b="0" i="0" sz="1200" u="none" cap="none" strike="noStrike">
              <a:solidFill>
                <a:schemeClr val="dk2"/>
              </a:solidFill>
              <a:latin typeface="Lora"/>
              <a:ea typeface="Lora"/>
              <a:cs typeface="Lora"/>
              <a:sym typeface="Lor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3" name="Shape 753"/>
        <p:cNvGrpSpPr/>
        <p:nvPr/>
      </p:nvGrpSpPr>
      <p:grpSpPr>
        <a:xfrm>
          <a:off x="0" y="0"/>
          <a:ext cx="0" cy="0"/>
          <a:chOff x="0" y="0"/>
          <a:chExt cx="0" cy="0"/>
        </a:xfrm>
      </p:grpSpPr>
      <p:sp>
        <p:nvSpPr>
          <p:cNvPr id="754" name="Google Shape;754;p69"/>
          <p:cNvSpPr txBox="1"/>
          <p:nvPr/>
        </p:nvSpPr>
        <p:spPr>
          <a:xfrm>
            <a:off x="1898750" y="277150"/>
            <a:ext cx="533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Model self-improvement with LLMs</a:t>
            </a:r>
            <a:endParaRPr/>
          </a:p>
        </p:txBody>
      </p:sp>
      <p:sp>
        <p:nvSpPr>
          <p:cNvPr id="755" name="Google Shape;755;p69"/>
          <p:cNvSpPr txBox="1"/>
          <p:nvPr/>
        </p:nvSpPr>
        <p:spPr>
          <a:xfrm>
            <a:off x="1164900" y="1231450"/>
            <a:ext cx="797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trike="sngStrike">
                <a:solidFill>
                  <a:schemeClr val="dk2"/>
                </a:solidFill>
                <a:latin typeface="Lora"/>
                <a:ea typeface="Lora"/>
                <a:cs typeface="Lora"/>
                <a:sym typeface="Lora"/>
              </a:rPr>
              <a:t>Prior work shows that LLMs can be </a:t>
            </a:r>
            <a:r>
              <a:rPr lang="en" strike="sngStrike">
                <a:solidFill>
                  <a:schemeClr val="accent1"/>
                </a:solidFill>
                <a:latin typeface="Lora"/>
                <a:ea typeface="Lora"/>
                <a:cs typeface="Lora"/>
                <a:sym typeface="Lora"/>
              </a:rPr>
              <a:t>prompted</a:t>
            </a:r>
            <a:r>
              <a:rPr lang="en" strike="sngStrike">
                <a:solidFill>
                  <a:schemeClr val="dk2"/>
                </a:solidFill>
                <a:latin typeface="Lora"/>
                <a:ea typeface="Lora"/>
                <a:cs typeface="Lora"/>
                <a:sym typeface="Lora"/>
              </a:rPr>
              <a:t> to self-improve</a:t>
            </a:r>
            <a:endParaRPr strike="sngStrike">
              <a:solidFill>
                <a:schemeClr val="dk2"/>
              </a:solidFill>
              <a:latin typeface="Lora"/>
              <a:ea typeface="Lora"/>
              <a:cs typeface="Lora"/>
              <a:sym typeface="Lora"/>
            </a:endParaRPr>
          </a:p>
          <a:p>
            <a:pPr indent="0" lvl="0" marL="0" rtl="0" algn="l">
              <a:spcBef>
                <a:spcPts val="0"/>
              </a:spcBef>
              <a:spcAft>
                <a:spcPts val="0"/>
              </a:spcAft>
              <a:buNone/>
            </a:pPr>
            <a:r>
              <a:rPr lang="en">
                <a:solidFill>
                  <a:schemeClr val="dk2"/>
                </a:solidFill>
                <a:latin typeface="Lora"/>
                <a:ea typeface="Lora"/>
                <a:cs typeface="Lora"/>
                <a:sym typeface="Lora"/>
              </a:rPr>
              <a:t>     Explicit </a:t>
            </a:r>
            <a:r>
              <a:rPr lang="en">
                <a:solidFill>
                  <a:schemeClr val="accent1"/>
                </a:solidFill>
                <a:latin typeface="Lora"/>
                <a:ea typeface="Lora"/>
                <a:cs typeface="Lora"/>
                <a:sym typeface="Lora"/>
              </a:rPr>
              <a:t>craft “self-improvement” data</a:t>
            </a:r>
            <a:r>
              <a:rPr lang="en">
                <a:solidFill>
                  <a:schemeClr val="dk2"/>
                </a:solidFill>
                <a:latin typeface="Lora"/>
                <a:ea typeface="Lora"/>
                <a:cs typeface="Lora"/>
                <a:sym typeface="Lora"/>
              </a:rPr>
              <a:t> with LLMs to train/enhance this ability</a:t>
            </a:r>
            <a:endParaRPr>
              <a:solidFill>
                <a:schemeClr val="dk2"/>
              </a:solidFill>
              <a:latin typeface="Lora"/>
              <a:ea typeface="Lora"/>
              <a:cs typeface="Lora"/>
              <a:sym typeface="Lora"/>
            </a:endParaRPr>
          </a:p>
        </p:txBody>
      </p:sp>
      <p:pic>
        <p:nvPicPr>
          <p:cNvPr id="756" name="Google Shape;756;p69"/>
          <p:cNvPicPr preferRelativeResize="0"/>
          <p:nvPr/>
        </p:nvPicPr>
        <p:blipFill rotWithShape="1">
          <a:blip r:embed="rId3">
            <a:alphaModFix/>
          </a:blip>
          <a:srcRect b="0" l="0" r="0" t="0"/>
          <a:stretch/>
        </p:blipFill>
        <p:spPr>
          <a:xfrm>
            <a:off x="928175" y="1309379"/>
            <a:ext cx="634000" cy="634000"/>
          </a:xfrm>
          <a:prstGeom prst="rect">
            <a:avLst/>
          </a:prstGeom>
          <a:noFill/>
          <a:ln>
            <a:noFill/>
          </a:ln>
        </p:spPr>
      </p:pic>
      <p:sp>
        <p:nvSpPr>
          <p:cNvPr id="757" name="Google Shape;757;p69"/>
          <p:cNvSpPr txBox="1"/>
          <p:nvPr/>
        </p:nvSpPr>
        <p:spPr>
          <a:xfrm>
            <a:off x="708450" y="831250"/>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ora"/>
                <a:ea typeface="Lora"/>
                <a:cs typeface="Lora"/>
                <a:sym typeface="Lora"/>
              </a:rPr>
              <a:t>Main Idea</a:t>
            </a:r>
            <a:r>
              <a:rPr lang="en">
                <a:solidFill>
                  <a:schemeClr val="dk2"/>
                </a:solidFill>
                <a:latin typeface="Lora"/>
                <a:ea typeface="Lora"/>
                <a:cs typeface="Lora"/>
                <a:sym typeface="Lora"/>
              </a:rPr>
              <a:t>:</a:t>
            </a:r>
            <a:endParaRPr>
              <a:solidFill>
                <a:schemeClr val="dk2"/>
              </a:solidFill>
              <a:latin typeface="Lora"/>
              <a:ea typeface="Lora"/>
              <a:cs typeface="Lora"/>
              <a:sym typeface="Lora"/>
            </a:endParaRPr>
          </a:p>
        </p:txBody>
      </p:sp>
      <p:sp>
        <p:nvSpPr>
          <p:cNvPr id="758" name="Google Shape;758;p69"/>
          <p:cNvSpPr/>
          <p:nvPr/>
        </p:nvSpPr>
        <p:spPr>
          <a:xfrm>
            <a:off x="2124375" y="2571750"/>
            <a:ext cx="2054100" cy="312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95959"/>
                </a:solidFill>
                <a:latin typeface="Lora"/>
                <a:ea typeface="Lora"/>
                <a:cs typeface="Lora"/>
                <a:sym typeface="Lora"/>
              </a:rPr>
              <a:t>Q: Calculate (4 * 1) - (2 * 3) = ?</a:t>
            </a:r>
            <a:endParaRPr sz="1000">
              <a:latin typeface="Lora"/>
              <a:ea typeface="Lora"/>
              <a:cs typeface="Lora"/>
              <a:sym typeface="Lora"/>
            </a:endParaRPr>
          </a:p>
        </p:txBody>
      </p:sp>
      <p:sp>
        <p:nvSpPr>
          <p:cNvPr id="759" name="Google Shape;759;p69"/>
          <p:cNvSpPr/>
          <p:nvPr/>
        </p:nvSpPr>
        <p:spPr>
          <a:xfrm>
            <a:off x="2124375" y="3110875"/>
            <a:ext cx="2054100" cy="312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ora"/>
                <a:ea typeface="Lora"/>
                <a:cs typeface="Lora"/>
                <a:sym typeface="Lora"/>
              </a:rPr>
              <a:t>Attempt solution…</a:t>
            </a:r>
            <a:endParaRPr sz="1000">
              <a:solidFill>
                <a:srgbClr val="000000"/>
              </a:solidFill>
              <a:highlight>
                <a:srgbClr val="E6B8AF"/>
              </a:highlight>
              <a:latin typeface="Lora"/>
              <a:ea typeface="Lora"/>
              <a:cs typeface="Lora"/>
              <a:sym typeface="Lora"/>
            </a:endParaRPr>
          </a:p>
        </p:txBody>
      </p:sp>
      <p:sp>
        <p:nvSpPr>
          <p:cNvPr id="760" name="Google Shape;760;p69"/>
          <p:cNvSpPr txBox="1"/>
          <p:nvPr/>
        </p:nvSpPr>
        <p:spPr>
          <a:xfrm>
            <a:off x="842950" y="3199963"/>
            <a:ext cx="110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ora"/>
                <a:ea typeface="Lora"/>
                <a:cs typeface="Lora"/>
                <a:sym typeface="Lora"/>
              </a:rPr>
              <a:t>prompt feedback </a:t>
            </a:r>
            <a:endParaRPr>
              <a:solidFill>
                <a:schemeClr val="dk2"/>
              </a:solidFill>
              <a:latin typeface="Lora"/>
              <a:ea typeface="Lora"/>
              <a:cs typeface="Lora"/>
              <a:sym typeface="Lora"/>
            </a:endParaRPr>
          </a:p>
        </p:txBody>
      </p:sp>
      <p:sp>
        <p:nvSpPr>
          <p:cNvPr id="761" name="Google Shape;761;p69"/>
          <p:cNvSpPr txBox="1"/>
          <p:nvPr/>
        </p:nvSpPr>
        <p:spPr>
          <a:xfrm>
            <a:off x="829350" y="4066700"/>
            <a:ext cx="81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ora"/>
                <a:ea typeface="Lora"/>
                <a:cs typeface="Lora"/>
                <a:sym typeface="Lora"/>
              </a:rPr>
              <a:t>prompt update </a:t>
            </a:r>
            <a:endParaRPr>
              <a:solidFill>
                <a:schemeClr val="dk2"/>
              </a:solidFill>
              <a:latin typeface="Lora"/>
              <a:ea typeface="Lora"/>
              <a:cs typeface="Lora"/>
              <a:sym typeface="Lora"/>
            </a:endParaRPr>
          </a:p>
        </p:txBody>
      </p:sp>
      <p:sp>
        <p:nvSpPr>
          <p:cNvPr id="762" name="Google Shape;762;p69"/>
          <p:cNvSpPr/>
          <p:nvPr/>
        </p:nvSpPr>
        <p:spPr>
          <a:xfrm>
            <a:off x="2124375" y="4193263"/>
            <a:ext cx="2054100" cy="392100"/>
          </a:xfrm>
          <a:prstGeom prst="roundRect">
            <a:avLst>
              <a:gd fmla="val 8018" name="adj"/>
            </a:avLst>
          </a:prstGeom>
          <a:solidFill>
            <a:srgbClr val="6FA8DC">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ora"/>
                <a:ea typeface="Lora"/>
                <a:cs typeface="Lora"/>
                <a:sym typeface="Lora"/>
              </a:rPr>
              <a:t>Revised solution…</a:t>
            </a:r>
            <a:endParaRPr sz="1000">
              <a:highlight>
                <a:srgbClr val="6AA84F"/>
              </a:highlight>
              <a:latin typeface="Lora"/>
              <a:ea typeface="Lora"/>
              <a:cs typeface="Lora"/>
              <a:sym typeface="Lora"/>
            </a:endParaRPr>
          </a:p>
        </p:txBody>
      </p:sp>
      <p:sp>
        <p:nvSpPr>
          <p:cNvPr id="763" name="Google Shape;763;p69"/>
          <p:cNvSpPr/>
          <p:nvPr/>
        </p:nvSpPr>
        <p:spPr>
          <a:xfrm>
            <a:off x="1767232" y="3344550"/>
            <a:ext cx="283200" cy="400200"/>
          </a:xfrm>
          <a:prstGeom prst="curvedRightArrow">
            <a:avLst>
              <a:gd fmla="val 25000" name="adj1"/>
              <a:gd fmla="val 50000" name="adj2"/>
              <a:gd fmla="val 25000" name="adj3"/>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64" name="Google Shape;764;p69"/>
          <p:cNvSpPr/>
          <p:nvPr/>
        </p:nvSpPr>
        <p:spPr>
          <a:xfrm>
            <a:off x="1744463" y="3988550"/>
            <a:ext cx="283200" cy="400200"/>
          </a:xfrm>
          <a:prstGeom prst="curvedRightArrow">
            <a:avLst>
              <a:gd fmla="val 25000" name="adj1"/>
              <a:gd fmla="val 50000" name="adj2"/>
              <a:gd fmla="val 25000" name="adj3"/>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pic>
        <p:nvPicPr>
          <p:cNvPr id="765" name="Google Shape;765;p69"/>
          <p:cNvPicPr preferRelativeResize="0"/>
          <p:nvPr/>
        </p:nvPicPr>
        <p:blipFill>
          <a:blip r:embed="rId4">
            <a:alphaModFix/>
          </a:blip>
          <a:stretch>
            <a:fillRect/>
          </a:stretch>
        </p:blipFill>
        <p:spPr>
          <a:xfrm>
            <a:off x="1058359" y="2994131"/>
            <a:ext cx="387575" cy="387555"/>
          </a:xfrm>
          <a:prstGeom prst="rect">
            <a:avLst/>
          </a:prstGeom>
          <a:noFill/>
          <a:ln>
            <a:noFill/>
          </a:ln>
        </p:spPr>
      </p:pic>
      <p:sp>
        <p:nvSpPr>
          <p:cNvPr id="766" name="Google Shape;766;p69"/>
          <p:cNvSpPr/>
          <p:nvPr/>
        </p:nvSpPr>
        <p:spPr>
          <a:xfrm>
            <a:off x="2124375" y="3645050"/>
            <a:ext cx="2054100" cy="3921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ora"/>
                <a:ea typeface="Lora"/>
                <a:cs typeface="Lora"/>
                <a:sym typeface="Lora"/>
              </a:rPr>
              <a:t>Feedback: …</a:t>
            </a:r>
            <a:endParaRPr sz="1000">
              <a:solidFill>
                <a:srgbClr val="000000"/>
              </a:solidFill>
              <a:latin typeface="Lora"/>
              <a:ea typeface="Lora"/>
              <a:cs typeface="Lora"/>
              <a:sym typeface="Lora"/>
            </a:endParaRPr>
          </a:p>
        </p:txBody>
      </p:sp>
      <p:pic>
        <p:nvPicPr>
          <p:cNvPr id="767" name="Google Shape;767;p69"/>
          <p:cNvPicPr preferRelativeResize="0"/>
          <p:nvPr/>
        </p:nvPicPr>
        <p:blipFill>
          <a:blip r:embed="rId4">
            <a:alphaModFix/>
          </a:blip>
          <a:stretch>
            <a:fillRect/>
          </a:stretch>
        </p:blipFill>
        <p:spPr>
          <a:xfrm>
            <a:off x="1044760" y="3877419"/>
            <a:ext cx="387575" cy="387556"/>
          </a:xfrm>
          <a:prstGeom prst="rect">
            <a:avLst/>
          </a:prstGeom>
          <a:noFill/>
          <a:ln>
            <a:noFill/>
          </a:ln>
        </p:spPr>
      </p:pic>
      <p:sp>
        <p:nvSpPr>
          <p:cNvPr id="768" name="Google Shape;768;p69"/>
          <p:cNvSpPr/>
          <p:nvPr/>
        </p:nvSpPr>
        <p:spPr>
          <a:xfrm>
            <a:off x="602600" y="206452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sp>
        <p:nvSpPr>
          <p:cNvPr id="769" name="Google Shape;769;p69"/>
          <p:cNvSpPr txBox="1"/>
          <p:nvPr/>
        </p:nvSpPr>
        <p:spPr>
          <a:xfrm>
            <a:off x="871475" y="2019988"/>
            <a:ext cx="3999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Let a weak LLM       attempt self-improvement</a:t>
            </a:r>
            <a:endParaRPr>
              <a:solidFill>
                <a:schemeClr val="dk2"/>
              </a:solidFill>
              <a:latin typeface="Lora"/>
              <a:ea typeface="Lora"/>
              <a:cs typeface="Lora"/>
              <a:sym typeface="Lora"/>
            </a:endParaRPr>
          </a:p>
        </p:txBody>
      </p:sp>
      <p:pic>
        <p:nvPicPr>
          <p:cNvPr id="770" name="Google Shape;770;p69"/>
          <p:cNvPicPr preferRelativeResize="0"/>
          <p:nvPr/>
        </p:nvPicPr>
        <p:blipFill>
          <a:blip r:embed="rId4">
            <a:alphaModFix/>
          </a:blip>
          <a:stretch>
            <a:fillRect/>
          </a:stretch>
        </p:blipFill>
        <p:spPr>
          <a:xfrm>
            <a:off x="2243676" y="2053401"/>
            <a:ext cx="312000" cy="311980"/>
          </a:xfrm>
          <a:prstGeom prst="rect">
            <a:avLst/>
          </a:prstGeom>
          <a:noFill/>
          <a:ln>
            <a:noFill/>
          </a:ln>
        </p:spPr>
      </p:pic>
      <p:sp>
        <p:nvSpPr>
          <p:cNvPr id="771" name="Google Shape;771;p69"/>
          <p:cNvSpPr/>
          <p:nvPr/>
        </p:nvSpPr>
        <p:spPr>
          <a:xfrm>
            <a:off x="4559375" y="20422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2</a:t>
            </a:r>
            <a:endParaRPr b="1" sz="1000">
              <a:latin typeface="Lora"/>
              <a:ea typeface="Lora"/>
              <a:cs typeface="Lora"/>
              <a:sym typeface="Lora"/>
            </a:endParaRPr>
          </a:p>
        </p:txBody>
      </p:sp>
      <p:sp>
        <p:nvSpPr>
          <p:cNvPr id="772" name="Google Shape;772;p69"/>
          <p:cNvSpPr txBox="1"/>
          <p:nvPr/>
        </p:nvSpPr>
        <p:spPr>
          <a:xfrm>
            <a:off x="4831900" y="2020000"/>
            <a:ext cx="4238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Use a stronger LLM       to perform “process supervision”</a:t>
            </a:r>
            <a:endParaRPr>
              <a:solidFill>
                <a:schemeClr val="dk2"/>
              </a:solidFill>
              <a:latin typeface="Lora"/>
              <a:ea typeface="Lora"/>
              <a:cs typeface="Lora"/>
              <a:sym typeface="Lora"/>
            </a:endParaRPr>
          </a:p>
        </p:txBody>
      </p:sp>
      <p:pic>
        <p:nvPicPr>
          <p:cNvPr id="773" name="Google Shape;773;p69"/>
          <p:cNvPicPr preferRelativeResize="0"/>
          <p:nvPr/>
        </p:nvPicPr>
        <p:blipFill>
          <a:blip r:embed="rId5">
            <a:alphaModFix/>
          </a:blip>
          <a:stretch>
            <a:fillRect/>
          </a:stretch>
        </p:blipFill>
        <p:spPr>
          <a:xfrm flipH="1">
            <a:off x="6636475" y="2081160"/>
            <a:ext cx="234200" cy="234225"/>
          </a:xfrm>
          <a:prstGeom prst="rect">
            <a:avLst/>
          </a:prstGeom>
          <a:noFill/>
          <a:ln>
            <a:noFill/>
          </a:ln>
          <a:effectLst>
            <a:outerShdw blurRad="57150" rotWithShape="0" algn="bl" dir="5400000" dist="19050">
              <a:srgbClr val="000000">
                <a:alpha val="50000"/>
              </a:srgbClr>
            </a:outerShdw>
          </a:effectLst>
        </p:spPr>
      </p:pic>
      <p:pic>
        <p:nvPicPr>
          <p:cNvPr id="774" name="Google Shape;774;p69"/>
          <p:cNvPicPr preferRelativeResize="0"/>
          <p:nvPr/>
        </p:nvPicPr>
        <p:blipFill>
          <a:blip r:embed="rId6">
            <a:alphaModFix/>
          </a:blip>
          <a:stretch>
            <a:fillRect/>
          </a:stretch>
        </p:blipFill>
        <p:spPr>
          <a:xfrm>
            <a:off x="8000750" y="3621809"/>
            <a:ext cx="392102" cy="429655"/>
          </a:xfrm>
          <a:prstGeom prst="rect">
            <a:avLst/>
          </a:prstGeom>
          <a:noFill/>
          <a:ln>
            <a:noFill/>
          </a:ln>
        </p:spPr>
      </p:pic>
      <p:cxnSp>
        <p:nvCxnSpPr>
          <p:cNvPr id="775" name="Google Shape;775;p69"/>
          <p:cNvCxnSpPr/>
          <p:nvPr/>
        </p:nvCxnSpPr>
        <p:spPr>
          <a:xfrm flipH="1">
            <a:off x="7896650" y="3241425"/>
            <a:ext cx="478200" cy="478200"/>
          </a:xfrm>
          <a:prstGeom prst="straightConnector1">
            <a:avLst/>
          </a:prstGeom>
          <a:noFill/>
          <a:ln cap="flat" cmpd="sng" w="19050">
            <a:solidFill>
              <a:srgbClr val="595959"/>
            </a:solidFill>
            <a:prstDash val="solid"/>
            <a:round/>
            <a:headEnd len="med" w="med" type="none"/>
            <a:tailEnd len="med" w="med" type="none"/>
          </a:ln>
        </p:spPr>
      </p:cxnSp>
      <p:pic>
        <p:nvPicPr>
          <p:cNvPr id="776" name="Google Shape;776;p69"/>
          <p:cNvPicPr preferRelativeResize="0"/>
          <p:nvPr/>
        </p:nvPicPr>
        <p:blipFill>
          <a:blip r:embed="rId5">
            <a:alphaModFix/>
          </a:blip>
          <a:stretch>
            <a:fillRect/>
          </a:stretch>
        </p:blipFill>
        <p:spPr>
          <a:xfrm flipH="1">
            <a:off x="7766770" y="3017238"/>
            <a:ext cx="392100" cy="392116"/>
          </a:xfrm>
          <a:prstGeom prst="rect">
            <a:avLst/>
          </a:prstGeom>
          <a:noFill/>
          <a:ln>
            <a:noFill/>
          </a:ln>
          <a:effectLst>
            <a:outerShdw blurRad="57150" rotWithShape="0" algn="bl" dir="5400000" dist="19050">
              <a:srgbClr val="000000">
                <a:alpha val="50000"/>
              </a:srgbClr>
            </a:outerShdw>
          </a:effectLst>
        </p:spPr>
      </p:pic>
      <p:sp>
        <p:nvSpPr>
          <p:cNvPr id="777" name="Google Shape;777;p69"/>
          <p:cNvSpPr/>
          <p:nvPr/>
        </p:nvSpPr>
        <p:spPr>
          <a:xfrm>
            <a:off x="4950975" y="3685088"/>
            <a:ext cx="2815800" cy="478200"/>
          </a:xfrm>
          <a:prstGeom prst="roundRect">
            <a:avLst>
              <a:gd fmla="val 8018" name="adj"/>
            </a:avLst>
          </a:prstGeom>
          <a:solidFill>
            <a:srgbClr val="6FA8DC">
              <a:alpha val="400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Lora"/>
                <a:ea typeface="Lora"/>
                <a:cs typeface="Lora"/>
                <a:sym typeface="Lora"/>
              </a:rPr>
              <a:t>Edited</a:t>
            </a:r>
            <a:r>
              <a:rPr lang="en">
                <a:latin typeface="Lora"/>
                <a:ea typeface="Lora"/>
                <a:cs typeface="Lora"/>
                <a:sym typeface="Lora"/>
              </a:rPr>
              <a:t> revised solution: …</a:t>
            </a:r>
            <a:endParaRPr>
              <a:solidFill>
                <a:srgbClr val="000000"/>
              </a:solidFill>
              <a:latin typeface="Lora"/>
              <a:ea typeface="Lora"/>
              <a:cs typeface="Lora"/>
              <a:sym typeface="Lora"/>
            </a:endParaRPr>
          </a:p>
        </p:txBody>
      </p:sp>
      <p:sp>
        <p:nvSpPr>
          <p:cNvPr id="778" name="Google Shape;778;p69"/>
          <p:cNvSpPr/>
          <p:nvPr/>
        </p:nvSpPr>
        <p:spPr>
          <a:xfrm>
            <a:off x="4741213" y="3364863"/>
            <a:ext cx="2815800" cy="478200"/>
          </a:xfrm>
          <a:prstGeom prst="roundRect">
            <a:avLst>
              <a:gd fmla="val 8018" name="adj"/>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Lora"/>
                <a:ea typeface="Lora"/>
                <a:cs typeface="Lora"/>
                <a:sym typeface="Lora"/>
              </a:rPr>
              <a:t>Edited</a:t>
            </a:r>
            <a:r>
              <a:rPr lang="en">
                <a:latin typeface="Lora"/>
                <a:ea typeface="Lora"/>
                <a:cs typeface="Lora"/>
                <a:sym typeface="Lora"/>
              </a:rPr>
              <a:t> feedback: …</a:t>
            </a:r>
            <a:endParaRPr>
              <a:solidFill>
                <a:srgbClr val="000000"/>
              </a:solidFill>
              <a:latin typeface="Lora"/>
              <a:ea typeface="Lora"/>
              <a:cs typeface="Lora"/>
              <a:sym typeface="Lora"/>
            </a:endParaRPr>
          </a:p>
        </p:txBody>
      </p:sp>
      <p:sp>
        <p:nvSpPr>
          <p:cNvPr id="779" name="Google Shape;779;p69"/>
          <p:cNvSpPr/>
          <p:nvPr/>
        </p:nvSpPr>
        <p:spPr>
          <a:xfrm rot="-2255499">
            <a:off x="4209781" y="3702302"/>
            <a:ext cx="500140" cy="149294"/>
          </a:xfrm>
          <a:prstGeom prst="leftArrow">
            <a:avLst>
              <a:gd fmla="val 50000" name="adj1"/>
              <a:gd fmla="val 79652"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80" name="Google Shape;780;p69"/>
          <p:cNvSpPr/>
          <p:nvPr/>
        </p:nvSpPr>
        <p:spPr>
          <a:xfrm rot="-2255499">
            <a:off x="4338081" y="4114002"/>
            <a:ext cx="500140" cy="149294"/>
          </a:xfrm>
          <a:prstGeom prst="leftArrow">
            <a:avLst>
              <a:gd fmla="val 50000" name="adj1"/>
              <a:gd fmla="val 79652" name="adj2"/>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81" name="Google Shape;781;p69"/>
          <p:cNvSpPr/>
          <p:nvPr/>
        </p:nvSpPr>
        <p:spPr>
          <a:xfrm>
            <a:off x="2050425" y="3565300"/>
            <a:ext cx="2165700" cy="1192500"/>
          </a:xfrm>
          <a:prstGeom prst="roundRect">
            <a:avLst>
              <a:gd fmla="val 16667" name="adj"/>
            </a:avLst>
          </a:prstGeom>
          <a:solidFill>
            <a:srgbClr val="FFFFFF">
              <a:alpha val="6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82" name="Google Shape;782;p69"/>
          <p:cNvSpPr txBox="1"/>
          <p:nvPr/>
        </p:nvSpPr>
        <p:spPr>
          <a:xfrm>
            <a:off x="28250" y="4853650"/>
            <a:ext cx="6410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et al. 2024. Teaching Language Models to Self-Improve through Interactive Demonstrations. NAACL 2024 Outstanding Paper.</a:t>
            </a:r>
            <a:endParaRPr sz="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7" name="Shape 787"/>
        <p:cNvGrpSpPr/>
        <p:nvPr/>
      </p:nvGrpSpPr>
      <p:grpSpPr>
        <a:xfrm>
          <a:off x="0" y="0"/>
          <a:ext cx="0" cy="0"/>
          <a:chOff x="0" y="0"/>
          <a:chExt cx="0" cy="0"/>
        </a:xfrm>
      </p:grpSpPr>
      <p:sp>
        <p:nvSpPr>
          <p:cNvPr id="788" name="Google Shape;788;p70"/>
          <p:cNvSpPr txBox="1"/>
          <p:nvPr/>
        </p:nvSpPr>
        <p:spPr>
          <a:xfrm>
            <a:off x="1898750" y="277150"/>
            <a:ext cx="533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Model self-improvement with LLMs</a:t>
            </a:r>
            <a:endParaRPr/>
          </a:p>
        </p:txBody>
      </p:sp>
      <p:sp>
        <p:nvSpPr>
          <p:cNvPr id="789" name="Google Shape;789;p70"/>
          <p:cNvSpPr txBox="1"/>
          <p:nvPr/>
        </p:nvSpPr>
        <p:spPr>
          <a:xfrm>
            <a:off x="1164900" y="1231450"/>
            <a:ext cx="797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trike="sngStrike">
                <a:solidFill>
                  <a:schemeClr val="dk2"/>
                </a:solidFill>
                <a:latin typeface="Lora"/>
                <a:ea typeface="Lora"/>
                <a:cs typeface="Lora"/>
                <a:sym typeface="Lora"/>
              </a:rPr>
              <a:t>Prior work shows that LLMs can be </a:t>
            </a:r>
            <a:r>
              <a:rPr lang="en" strike="sngStrike">
                <a:solidFill>
                  <a:schemeClr val="accent1"/>
                </a:solidFill>
                <a:latin typeface="Lora"/>
                <a:ea typeface="Lora"/>
                <a:cs typeface="Lora"/>
                <a:sym typeface="Lora"/>
              </a:rPr>
              <a:t>prompted</a:t>
            </a:r>
            <a:r>
              <a:rPr lang="en" strike="sngStrike">
                <a:solidFill>
                  <a:schemeClr val="dk2"/>
                </a:solidFill>
                <a:latin typeface="Lora"/>
                <a:ea typeface="Lora"/>
                <a:cs typeface="Lora"/>
                <a:sym typeface="Lora"/>
              </a:rPr>
              <a:t> to self-improve</a:t>
            </a:r>
            <a:endParaRPr strike="sngStrike">
              <a:solidFill>
                <a:schemeClr val="dk2"/>
              </a:solidFill>
              <a:latin typeface="Lora"/>
              <a:ea typeface="Lora"/>
              <a:cs typeface="Lora"/>
              <a:sym typeface="Lora"/>
            </a:endParaRPr>
          </a:p>
          <a:p>
            <a:pPr indent="0" lvl="0" marL="0" rtl="0" algn="l">
              <a:spcBef>
                <a:spcPts val="0"/>
              </a:spcBef>
              <a:spcAft>
                <a:spcPts val="0"/>
              </a:spcAft>
              <a:buNone/>
            </a:pPr>
            <a:r>
              <a:rPr lang="en">
                <a:solidFill>
                  <a:schemeClr val="dk2"/>
                </a:solidFill>
                <a:latin typeface="Lora"/>
                <a:ea typeface="Lora"/>
                <a:cs typeface="Lora"/>
                <a:sym typeface="Lora"/>
              </a:rPr>
              <a:t>     Explicit </a:t>
            </a:r>
            <a:r>
              <a:rPr lang="en">
                <a:solidFill>
                  <a:schemeClr val="accent1"/>
                </a:solidFill>
                <a:latin typeface="Lora"/>
                <a:ea typeface="Lora"/>
                <a:cs typeface="Lora"/>
                <a:sym typeface="Lora"/>
              </a:rPr>
              <a:t>craft “self-improvement” data</a:t>
            </a:r>
            <a:r>
              <a:rPr lang="en">
                <a:solidFill>
                  <a:schemeClr val="dk2"/>
                </a:solidFill>
                <a:latin typeface="Lora"/>
                <a:ea typeface="Lora"/>
                <a:cs typeface="Lora"/>
                <a:sym typeface="Lora"/>
              </a:rPr>
              <a:t> with LLMs to train/enhance this ability</a:t>
            </a:r>
            <a:endParaRPr>
              <a:solidFill>
                <a:schemeClr val="dk2"/>
              </a:solidFill>
              <a:latin typeface="Lora"/>
              <a:ea typeface="Lora"/>
              <a:cs typeface="Lora"/>
              <a:sym typeface="Lora"/>
            </a:endParaRPr>
          </a:p>
        </p:txBody>
      </p:sp>
      <p:pic>
        <p:nvPicPr>
          <p:cNvPr id="790" name="Google Shape;790;p70"/>
          <p:cNvPicPr preferRelativeResize="0"/>
          <p:nvPr/>
        </p:nvPicPr>
        <p:blipFill rotWithShape="1">
          <a:blip r:embed="rId3">
            <a:alphaModFix/>
          </a:blip>
          <a:srcRect b="0" l="0" r="0" t="0"/>
          <a:stretch/>
        </p:blipFill>
        <p:spPr>
          <a:xfrm>
            <a:off x="928175" y="1309379"/>
            <a:ext cx="634000" cy="634000"/>
          </a:xfrm>
          <a:prstGeom prst="rect">
            <a:avLst/>
          </a:prstGeom>
          <a:noFill/>
          <a:ln>
            <a:noFill/>
          </a:ln>
        </p:spPr>
      </p:pic>
      <p:sp>
        <p:nvSpPr>
          <p:cNvPr id="791" name="Google Shape;791;p70"/>
          <p:cNvSpPr txBox="1"/>
          <p:nvPr/>
        </p:nvSpPr>
        <p:spPr>
          <a:xfrm>
            <a:off x="708450" y="831250"/>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ora"/>
                <a:ea typeface="Lora"/>
                <a:cs typeface="Lora"/>
                <a:sym typeface="Lora"/>
              </a:rPr>
              <a:t>Main Idea</a:t>
            </a:r>
            <a:r>
              <a:rPr lang="en">
                <a:solidFill>
                  <a:schemeClr val="dk2"/>
                </a:solidFill>
                <a:latin typeface="Lora"/>
                <a:ea typeface="Lora"/>
                <a:cs typeface="Lora"/>
                <a:sym typeface="Lora"/>
              </a:rPr>
              <a:t>:</a:t>
            </a:r>
            <a:endParaRPr>
              <a:solidFill>
                <a:schemeClr val="dk2"/>
              </a:solidFill>
              <a:latin typeface="Lora"/>
              <a:ea typeface="Lora"/>
              <a:cs typeface="Lora"/>
              <a:sym typeface="Lora"/>
            </a:endParaRPr>
          </a:p>
        </p:txBody>
      </p:sp>
      <p:pic>
        <p:nvPicPr>
          <p:cNvPr id="792" name="Google Shape;792;p70"/>
          <p:cNvPicPr preferRelativeResize="0"/>
          <p:nvPr/>
        </p:nvPicPr>
        <p:blipFill>
          <a:blip r:embed="rId4">
            <a:alphaModFix/>
          </a:blip>
          <a:stretch>
            <a:fillRect/>
          </a:stretch>
        </p:blipFill>
        <p:spPr>
          <a:xfrm>
            <a:off x="2500100" y="3249702"/>
            <a:ext cx="665625" cy="665625"/>
          </a:xfrm>
          <a:prstGeom prst="rect">
            <a:avLst/>
          </a:prstGeom>
          <a:noFill/>
          <a:ln>
            <a:noFill/>
          </a:ln>
        </p:spPr>
      </p:pic>
      <p:pic>
        <p:nvPicPr>
          <p:cNvPr id="793" name="Google Shape;793;p70"/>
          <p:cNvPicPr preferRelativeResize="0"/>
          <p:nvPr/>
        </p:nvPicPr>
        <p:blipFill>
          <a:blip r:embed="rId5">
            <a:alphaModFix/>
          </a:blip>
          <a:stretch>
            <a:fillRect/>
          </a:stretch>
        </p:blipFill>
        <p:spPr>
          <a:xfrm>
            <a:off x="5617212" y="3066050"/>
            <a:ext cx="1057881" cy="1057825"/>
          </a:xfrm>
          <a:prstGeom prst="rect">
            <a:avLst/>
          </a:prstGeom>
          <a:noFill/>
          <a:ln>
            <a:noFill/>
          </a:ln>
        </p:spPr>
      </p:pic>
      <p:sp>
        <p:nvSpPr>
          <p:cNvPr id="794" name="Google Shape;794;p70"/>
          <p:cNvSpPr txBox="1"/>
          <p:nvPr/>
        </p:nvSpPr>
        <p:spPr>
          <a:xfrm>
            <a:off x="5082388" y="3914475"/>
            <a:ext cx="23871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4285F4"/>
                </a:solidFill>
                <a:latin typeface="Lora"/>
                <a:ea typeface="Lora"/>
                <a:cs typeface="Lora"/>
                <a:sym typeface="Lora"/>
              </a:rPr>
              <a:t>LLaMA-1 / LLaMA-2</a:t>
            </a:r>
            <a:endParaRPr b="1" sz="1600">
              <a:solidFill>
                <a:srgbClr val="4285F4"/>
              </a:solidFill>
              <a:latin typeface="Lora"/>
              <a:ea typeface="Lora"/>
              <a:cs typeface="Lora"/>
              <a:sym typeface="Lora"/>
            </a:endParaRPr>
          </a:p>
        </p:txBody>
      </p:sp>
      <p:cxnSp>
        <p:nvCxnSpPr>
          <p:cNvPr id="795" name="Google Shape;795;p70"/>
          <p:cNvCxnSpPr/>
          <p:nvPr/>
        </p:nvCxnSpPr>
        <p:spPr>
          <a:xfrm>
            <a:off x="3852713" y="3668875"/>
            <a:ext cx="1189200" cy="10200"/>
          </a:xfrm>
          <a:prstGeom prst="straightConnector1">
            <a:avLst/>
          </a:prstGeom>
          <a:noFill/>
          <a:ln cap="flat" cmpd="sng" w="28575">
            <a:solidFill>
              <a:srgbClr val="595959"/>
            </a:solidFill>
            <a:prstDash val="solid"/>
            <a:round/>
            <a:headEnd len="med" w="med" type="none"/>
            <a:tailEnd len="med" w="med" type="triangle"/>
          </a:ln>
        </p:spPr>
      </p:cxnSp>
      <p:sp>
        <p:nvSpPr>
          <p:cNvPr id="796" name="Google Shape;796;p70"/>
          <p:cNvSpPr txBox="1"/>
          <p:nvPr/>
        </p:nvSpPr>
        <p:spPr>
          <a:xfrm>
            <a:off x="3921313" y="3233300"/>
            <a:ext cx="116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latin typeface="Lora"/>
                <a:ea typeface="Lora"/>
                <a:cs typeface="Lora"/>
                <a:sym typeface="Lora"/>
              </a:rPr>
              <a:t>training</a:t>
            </a:r>
            <a:endParaRPr sz="1800">
              <a:solidFill>
                <a:srgbClr val="595959"/>
              </a:solidFill>
              <a:latin typeface="Lora"/>
              <a:ea typeface="Lora"/>
              <a:cs typeface="Lora"/>
              <a:sym typeface="Lora"/>
            </a:endParaRPr>
          </a:p>
        </p:txBody>
      </p:sp>
      <p:sp>
        <p:nvSpPr>
          <p:cNvPr id="797" name="Google Shape;797;p70"/>
          <p:cNvSpPr txBox="1"/>
          <p:nvPr/>
        </p:nvSpPr>
        <p:spPr>
          <a:xfrm>
            <a:off x="1562175" y="3914475"/>
            <a:ext cx="27252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ora"/>
                <a:ea typeface="Lora"/>
                <a:cs typeface="Lora"/>
                <a:sym typeface="Lora"/>
              </a:rPr>
              <a:t>Improved </a:t>
            </a:r>
            <a:r>
              <a:rPr lang="en" sz="1600">
                <a:solidFill>
                  <a:srgbClr val="000000"/>
                </a:solidFill>
                <a:latin typeface="Lora"/>
                <a:ea typeface="Lora"/>
                <a:cs typeface="Lora"/>
                <a:sym typeface="Lora"/>
              </a:rPr>
              <a:t>“on-policy” data</a:t>
            </a:r>
            <a:endParaRPr sz="1600">
              <a:solidFill>
                <a:srgbClr val="000000"/>
              </a:solidFill>
              <a:latin typeface="Lora"/>
              <a:ea typeface="Lora"/>
              <a:cs typeface="Lora"/>
              <a:sym typeface="Lora"/>
            </a:endParaRPr>
          </a:p>
        </p:txBody>
      </p:sp>
      <p:sp>
        <p:nvSpPr>
          <p:cNvPr id="798" name="Google Shape;798;p70"/>
          <p:cNvSpPr/>
          <p:nvPr/>
        </p:nvSpPr>
        <p:spPr>
          <a:xfrm>
            <a:off x="2621325" y="2485038"/>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3</a:t>
            </a:r>
            <a:endParaRPr b="1" sz="1000">
              <a:latin typeface="Lora"/>
              <a:ea typeface="Lora"/>
              <a:cs typeface="Lora"/>
              <a:sym typeface="Lora"/>
            </a:endParaRPr>
          </a:p>
        </p:txBody>
      </p:sp>
      <p:sp>
        <p:nvSpPr>
          <p:cNvPr id="799" name="Google Shape;799;p70"/>
          <p:cNvSpPr txBox="1"/>
          <p:nvPr/>
        </p:nvSpPr>
        <p:spPr>
          <a:xfrm>
            <a:off x="2893850" y="2462763"/>
            <a:ext cx="4238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Train the LM        with improved data</a:t>
            </a:r>
            <a:endParaRPr>
              <a:solidFill>
                <a:schemeClr val="dk2"/>
              </a:solidFill>
              <a:latin typeface="Lora"/>
              <a:ea typeface="Lora"/>
              <a:cs typeface="Lora"/>
              <a:sym typeface="Lora"/>
            </a:endParaRPr>
          </a:p>
        </p:txBody>
      </p:sp>
      <p:pic>
        <p:nvPicPr>
          <p:cNvPr id="800" name="Google Shape;800;p70"/>
          <p:cNvPicPr preferRelativeResize="0"/>
          <p:nvPr/>
        </p:nvPicPr>
        <p:blipFill>
          <a:blip r:embed="rId5">
            <a:alphaModFix/>
          </a:blip>
          <a:stretch>
            <a:fillRect/>
          </a:stretch>
        </p:blipFill>
        <p:spPr>
          <a:xfrm>
            <a:off x="4051526" y="2504951"/>
            <a:ext cx="312000" cy="311980"/>
          </a:xfrm>
          <a:prstGeom prst="rect">
            <a:avLst/>
          </a:prstGeom>
          <a:noFill/>
          <a:ln>
            <a:noFill/>
          </a:ln>
        </p:spPr>
      </p:pic>
      <p:sp>
        <p:nvSpPr>
          <p:cNvPr id="801" name="Google Shape;801;p70"/>
          <p:cNvSpPr txBox="1"/>
          <p:nvPr/>
        </p:nvSpPr>
        <p:spPr>
          <a:xfrm>
            <a:off x="28250" y="4853650"/>
            <a:ext cx="6410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et al. 2024. Teaching Language Models to Self-Improve through Interactive Demonstrations. NAACL 2024 Outstanding Paper.</a:t>
            </a:r>
            <a:endParaRPr sz="800">
              <a:solidFill>
                <a:schemeClr val="dk2"/>
              </a:solidFill>
            </a:endParaRPr>
          </a:p>
        </p:txBody>
      </p:sp>
      <p:sp>
        <p:nvSpPr>
          <p:cNvPr id="802" name="Google Shape;802;p70"/>
          <p:cNvSpPr/>
          <p:nvPr/>
        </p:nvSpPr>
        <p:spPr>
          <a:xfrm>
            <a:off x="602600" y="206452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sp>
        <p:nvSpPr>
          <p:cNvPr id="803" name="Google Shape;803;p70"/>
          <p:cNvSpPr txBox="1"/>
          <p:nvPr/>
        </p:nvSpPr>
        <p:spPr>
          <a:xfrm>
            <a:off x="871475" y="2019988"/>
            <a:ext cx="3999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Let a weak LLM       attempt self-improvement</a:t>
            </a:r>
            <a:endParaRPr>
              <a:solidFill>
                <a:schemeClr val="dk2"/>
              </a:solidFill>
              <a:latin typeface="Lora"/>
              <a:ea typeface="Lora"/>
              <a:cs typeface="Lora"/>
              <a:sym typeface="Lora"/>
            </a:endParaRPr>
          </a:p>
        </p:txBody>
      </p:sp>
      <p:pic>
        <p:nvPicPr>
          <p:cNvPr id="804" name="Google Shape;804;p70"/>
          <p:cNvPicPr preferRelativeResize="0"/>
          <p:nvPr/>
        </p:nvPicPr>
        <p:blipFill>
          <a:blip r:embed="rId5">
            <a:alphaModFix/>
          </a:blip>
          <a:stretch>
            <a:fillRect/>
          </a:stretch>
        </p:blipFill>
        <p:spPr>
          <a:xfrm>
            <a:off x="2243676" y="2053401"/>
            <a:ext cx="312000" cy="311980"/>
          </a:xfrm>
          <a:prstGeom prst="rect">
            <a:avLst/>
          </a:prstGeom>
          <a:noFill/>
          <a:ln>
            <a:noFill/>
          </a:ln>
        </p:spPr>
      </p:pic>
      <p:sp>
        <p:nvSpPr>
          <p:cNvPr id="805" name="Google Shape;805;p70"/>
          <p:cNvSpPr/>
          <p:nvPr/>
        </p:nvSpPr>
        <p:spPr>
          <a:xfrm>
            <a:off x="4559375" y="20422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2</a:t>
            </a:r>
            <a:endParaRPr b="1" sz="1000">
              <a:latin typeface="Lora"/>
              <a:ea typeface="Lora"/>
              <a:cs typeface="Lora"/>
              <a:sym typeface="Lora"/>
            </a:endParaRPr>
          </a:p>
        </p:txBody>
      </p:sp>
      <p:sp>
        <p:nvSpPr>
          <p:cNvPr id="806" name="Google Shape;806;p70"/>
          <p:cNvSpPr txBox="1"/>
          <p:nvPr/>
        </p:nvSpPr>
        <p:spPr>
          <a:xfrm>
            <a:off x="4831900" y="2020000"/>
            <a:ext cx="4238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Use a stronger LLM       to perform “process supervision”</a:t>
            </a:r>
            <a:endParaRPr>
              <a:solidFill>
                <a:schemeClr val="dk2"/>
              </a:solidFill>
              <a:latin typeface="Lora"/>
              <a:ea typeface="Lora"/>
              <a:cs typeface="Lora"/>
              <a:sym typeface="Lora"/>
            </a:endParaRPr>
          </a:p>
        </p:txBody>
      </p:sp>
      <p:pic>
        <p:nvPicPr>
          <p:cNvPr id="807" name="Google Shape;807;p70"/>
          <p:cNvPicPr preferRelativeResize="0"/>
          <p:nvPr/>
        </p:nvPicPr>
        <p:blipFill>
          <a:blip r:embed="rId6">
            <a:alphaModFix/>
          </a:blip>
          <a:stretch>
            <a:fillRect/>
          </a:stretch>
        </p:blipFill>
        <p:spPr>
          <a:xfrm flipH="1">
            <a:off x="6636475" y="2081160"/>
            <a:ext cx="234200" cy="234225"/>
          </a:xfrm>
          <a:prstGeom prst="rect">
            <a:avLst/>
          </a:prstGeom>
          <a:noFill/>
          <a:ln>
            <a:noFill/>
          </a:ln>
          <a:effectLst>
            <a:outerShdw blurRad="57150" rotWithShape="0" algn="bl" dir="5400000" dist="19050">
              <a:srgbClr val="000000">
                <a:alpha val="50000"/>
              </a:srgbClr>
            </a:outerShdw>
          </a:effectLst>
        </p:spPr>
      </p:pic>
      <p:sp>
        <p:nvSpPr>
          <p:cNvPr id="808" name="Google Shape;808;p70"/>
          <p:cNvSpPr/>
          <p:nvPr/>
        </p:nvSpPr>
        <p:spPr>
          <a:xfrm>
            <a:off x="71525" y="1960813"/>
            <a:ext cx="8751600" cy="519300"/>
          </a:xfrm>
          <a:prstGeom prst="roundRect">
            <a:avLst>
              <a:gd fmla="val 16667" name="adj"/>
            </a:avLst>
          </a:prstGeom>
          <a:solidFill>
            <a:srgbClr val="FFFFFF">
              <a:alpha val="6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1"/>
          <p:cNvSpPr txBox="1"/>
          <p:nvPr/>
        </p:nvSpPr>
        <p:spPr>
          <a:xfrm>
            <a:off x="1898750" y="277150"/>
            <a:ext cx="533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Model self-improvement with LLMs</a:t>
            </a:r>
            <a:endParaRPr/>
          </a:p>
        </p:txBody>
      </p:sp>
      <p:sp>
        <p:nvSpPr>
          <p:cNvPr id="815" name="Google Shape;815;p71"/>
          <p:cNvSpPr txBox="1"/>
          <p:nvPr/>
        </p:nvSpPr>
        <p:spPr>
          <a:xfrm>
            <a:off x="505600" y="1026013"/>
            <a:ext cx="8440800" cy="111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latin typeface="Lora"/>
                <a:ea typeface="Lora"/>
                <a:cs typeface="Lora"/>
                <a:sym typeface="Lora"/>
              </a:rPr>
              <a:t>Evaluation: </a:t>
            </a:r>
            <a:r>
              <a:rPr b="1" lang="en">
                <a:latin typeface="Lora"/>
                <a:ea typeface="Lora"/>
                <a:cs typeface="Lora"/>
                <a:sym typeface="Lora"/>
              </a:rPr>
              <a:t>Big Bench Hard</a:t>
            </a:r>
            <a:endParaRPr b="0" i="0" sz="1400" u="none" cap="none" strike="noStrike">
              <a:solidFill>
                <a:srgbClr val="000000"/>
              </a:solidFill>
              <a:latin typeface="Lora"/>
              <a:ea typeface="Lora"/>
              <a:cs typeface="Lora"/>
              <a:sym typeface="Lora"/>
            </a:endParaRPr>
          </a:p>
          <a:p>
            <a:pPr indent="-317500" lvl="0" marL="457200" marR="0" rtl="0" algn="l">
              <a:lnSpc>
                <a:spcPct val="100000"/>
              </a:lnSpc>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tasks where small LM struggles</a:t>
            </a:r>
            <a:endParaRPr>
              <a:solidFill>
                <a:srgbClr val="000000"/>
              </a:solidFill>
              <a:latin typeface="Lora"/>
              <a:ea typeface="Lora"/>
              <a:cs typeface="Lora"/>
              <a:sym typeface="Lora"/>
            </a:endParaRPr>
          </a:p>
          <a:p>
            <a:pPr indent="-317500" lvl="0" marL="457200" marR="0" rtl="0" algn="l">
              <a:lnSpc>
                <a:spcPct val="100000"/>
              </a:lnSpc>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split tasks into </a:t>
            </a:r>
            <a:r>
              <a:rPr lang="en">
                <a:solidFill>
                  <a:srgbClr val="4285F4"/>
                </a:solidFill>
                <a:latin typeface="Lora"/>
                <a:ea typeface="Lora"/>
                <a:cs typeface="Lora"/>
                <a:sym typeface="Lora"/>
              </a:rPr>
              <a:t>easy (seen)</a:t>
            </a:r>
            <a:r>
              <a:rPr i="1" lang="en">
                <a:solidFill>
                  <a:srgbClr val="000000"/>
                </a:solidFill>
                <a:latin typeface="Lora"/>
                <a:ea typeface="Lora"/>
                <a:cs typeface="Lora"/>
                <a:sym typeface="Lora"/>
              </a:rPr>
              <a:t> </a:t>
            </a:r>
            <a:r>
              <a:rPr lang="en">
                <a:solidFill>
                  <a:srgbClr val="000000"/>
                </a:solidFill>
                <a:latin typeface="Lora"/>
                <a:ea typeface="Lora"/>
                <a:cs typeface="Lora"/>
                <a:sym typeface="Lora"/>
              </a:rPr>
              <a:t>and </a:t>
            </a:r>
            <a:r>
              <a:rPr lang="en">
                <a:solidFill>
                  <a:srgbClr val="4285F4"/>
                </a:solidFill>
                <a:latin typeface="Lora"/>
                <a:ea typeface="Lora"/>
                <a:cs typeface="Lora"/>
                <a:sym typeface="Lora"/>
              </a:rPr>
              <a:t>harder (unseen)</a:t>
            </a:r>
            <a:r>
              <a:rPr lang="en">
                <a:solidFill>
                  <a:srgbClr val="000000"/>
                </a:solidFill>
                <a:latin typeface="Lora"/>
                <a:ea typeface="Lora"/>
                <a:cs typeface="Lora"/>
                <a:sym typeface="Lora"/>
              </a:rPr>
              <a:t> subtasks to measure generalization</a:t>
            </a:r>
            <a:endParaRPr>
              <a:solidFill>
                <a:srgbClr val="000000"/>
              </a:solidFill>
              <a:latin typeface="Lora"/>
              <a:ea typeface="Lora"/>
              <a:cs typeface="Lora"/>
              <a:sym typeface="Lora"/>
            </a:endParaRPr>
          </a:p>
        </p:txBody>
      </p:sp>
      <p:pic>
        <p:nvPicPr>
          <p:cNvPr id="816" name="Google Shape;816;p71"/>
          <p:cNvPicPr preferRelativeResize="0"/>
          <p:nvPr/>
        </p:nvPicPr>
        <p:blipFill rotWithShape="1">
          <a:blip r:embed="rId3">
            <a:alphaModFix/>
          </a:blip>
          <a:srcRect b="17450" l="0" r="0" t="0"/>
          <a:stretch/>
        </p:blipFill>
        <p:spPr>
          <a:xfrm>
            <a:off x="78900" y="2267829"/>
            <a:ext cx="9144000" cy="2269871"/>
          </a:xfrm>
          <a:prstGeom prst="rect">
            <a:avLst/>
          </a:prstGeom>
          <a:noFill/>
          <a:ln>
            <a:noFill/>
          </a:ln>
        </p:spPr>
      </p:pic>
      <p:sp>
        <p:nvSpPr>
          <p:cNvPr id="817" name="Google Shape;817;p71"/>
          <p:cNvSpPr/>
          <p:nvPr/>
        </p:nvSpPr>
        <p:spPr>
          <a:xfrm>
            <a:off x="176450" y="2391163"/>
            <a:ext cx="1389300" cy="187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818" name="Google Shape;818;p71"/>
          <p:cNvSpPr/>
          <p:nvPr/>
        </p:nvSpPr>
        <p:spPr>
          <a:xfrm>
            <a:off x="5802150" y="2395275"/>
            <a:ext cx="3284700" cy="187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819" name="Google Shape;819;p71"/>
          <p:cNvSpPr txBox="1"/>
          <p:nvPr/>
        </p:nvSpPr>
        <p:spPr>
          <a:xfrm>
            <a:off x="28250" y="4853650"/>
            <a:ext cx="6410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et al. 2024. Teaching Language Models to Self-Improve through Interactive Demonstrations. NAACL 2024 Outstanding Paper.</a:t>
            </a:r>
            <a:endParaRPr sz="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5"/>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rgbClr val="02236D"/>
                </a:solidFill>
                <a:latin typeface="Lora"/>
                <a:ea typeface="Lora"/>
                <a:cs typeface="Lora"/>
                <a:sym typeface="Lora"/>
              </a:rPr>
              <a:t>What are AI Agents?</a:t>
            </a:r>
            <a:endParaRPr sz="2400">
              <a:solidFill>
                <a:srgbClr val="02236D"/>
              </a:solidFill>
              <a:latin typeface="Lora"/>
              <a:ea typeface="Lora"/>
              <a:cs typeface="Lora"/>
              <a:sym typeface="Lora"/>
            </a:endParaRPr>
          </a:p>
        </p:txBody>
      </p:sp>
      <p:sp>
        <p:nvSpPr>
          <p:cNvPr id="189" name="Google Shape;189;p45"/>
          <p:cNvSpPr txBox="1"/>
          <p:nvPr>
            <p:ph idx="1" type="body"/>
          </p:nvPr>
        </p:nvSpPr>
        <p:spPr>
          <a:xfrm>
            <a:off x="4572000" y="1152475"/>
            <a:ext cx="4477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Perception: </a:t>
            </a:r>
            <a:r>
              <a:rPr lang="en"/>
              <a:t>Multimodal inputs including, text, image, audio, video, touch, etc.</a:t>
            </a:r>
            <a:endParaRPr/>
          </a:p>
          <a:p>
            <a:pPr indent="0" lvl="0" marL="0" rtl="0" algn="l">
              <a:spcBef>
                <a:spcPts val="1200"/>
              </a:spcBef>
              <a:spcAft>
                <a:spcPts val="0"/>
              </a:spcAft>
              <a:buNone/>
            </a:pPr>
            <a:r>
              <a:rPr b="1" lang="en"/>
              <a:t>Planning</a:t>
            </a:r>
            <a:r>
              <a:rPr b="1" lang="en"/>
              <a:t> (Inner Monologue): </a:t>
            </a:r>
            <a:r>
              <a:rPr lang="en"/>
              <a:t>Chain-of-</a:t>
            </a:r>
            <a:r>
              <a:rPr lang="en"/>
              <a:t>Thought reasoning</a:t>
            </a:r>
            <a:r>
              <a:rPr lang="en"/>
              <a:t> over tokens that powered by LLMs</a:t>
            </a:r>
            <a:endParaRPr/>
          </a:p>
          <a:p>
            <a:pPr indent="0" lvl="0" marL="0" rtl="0" algn="l">
              <a:spcBef>
                <a:spcPts val="1200"/>
              </a:spcBef>
              <a:spcAft>
                <a:spcPts val="0"/>
              </a:spcAft>
              <a:buNone/>
            </a:pPr>
            <a:r>
              <a:rPr b="1" lang="en"/>
              <a:t>Reflection</a:t>
            </a:r>
            <a:r>
              <a:rPr lang="en"/>
              <a:t>: meta-reasoning in every stop</a:t>
            </a:r>
            <a:endParaRPr/>
          </a:p>
          <a:p>
            <a:pPr indent="0" lvl="0" marL="0" rtl="0" algn="l">
              <a:spcBef>
                <a:spcPts val="1200"/>
              </a:spcBef>
              <a:spcAft>
                <a:spcPts val="1200"/>
              </a:spcAft>
              <a:buNone/>
            </a:pPr>
            <a:r>
              <a:rPr b="1" lang="en"/>
              <a:t>A</a:t>
            </a:r>
            <a:r>
              <a:rPr b="1" lang="en"/>
              <a:t>ctions: </a:t>
            </a:r>
            <a:r>
              <a:rPr lang="en"/>
              <a:t>function/tool calling, embodied actions.</a:t>
            </a:r>
            <a:endParaRPr/>
          </a:p>
        </p:txBody>
      </p:sp>
      <p:pic>
        <p:nvPicPr>
          <p:cNvPr id="190" name="Google Shape;190;p45"/>
          <p:cNvPicPr preferRelativeResize="0"/>
          <p:nvPr/>
        </p:nvPicPr>
        <p:blipFill rotWithShape="1">
          <a:blip r:embed="rId3">
            <a:alphaModFix/>
          </a:blip>
          <a:srcRect b="0" l="0" r="53632" t="23377"/>
          <a:stretch/>
        </p:blipFill>
        <p:spPr>
          <a:xfrm>
            <a:off x="-4" y="1250450"/>
            <a:ext cx="4477155" cy="37150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2"/>
          <p:cNvSpPr txBox="1"/>
          <p:nvPr/>
        </p:nvSpPr>
        <p:spPr>
          <a:xfrm>
            <a:off x="868675" y="277150"/>
            <a:ext cx="7488900" cy="923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400">
                <a:solidFill>
                  <a:srgbClr val="02236D"/>
                </a:solidFill>
                <a:latin typeface="Lora"/>
                <a:ea typeface="Lora"/>
                <a:cs typeface="Lora"/>
                <a:sym typeface="Lora"/>
              </a:rPr>
              <a:t>C</a:t>
            </a:r>
            <a:r>
              <a:rPr lang="en" sz="2400">
                <a:solidFill>
                  <a:srgbClr val="02236D"/>
                </a:solidFill>
                <a:latin typeface="Lora"/>
                <a:ea typeface="Lora"/>
                <a:cs typeface="Lora"/>
                <a:sym typeface="Lora"/>
              </a:rPr>
              <a:t>an TriPosT improve overall performance?</a:t>
            </a:r>
            <a:endParaRPr>
              <a:solidFill>
                <a:schemeClr val="dk1"/>
              </a:solidFill>
              <a:latin typeface="Lora"/>
              <a:ea typeface="Lora"/>
              <a:cs typeface="Lora"/>
              <a:sym typeface="Lora"/>
            </a:endParaRPr>
          </a:p>
          <a:p>
            <a:pPr indent="0" lvl="0" marL="0" rtl="0" algn="l">
              <a:spcBef>
                <a:spcPts val="0"/>
              </a:spcBef>
              <a:spcAft>
                <a:spcPts val="0"/>
              </a:spcAft>
              <a:buNone/>
            </a:pPr>
            <a:r>
              <a:t/>
            </a:r>
            <a:endParaRPr sz="2400">
              <a:solidFill>
                <a:srgbClr val="02236D"/>
              </a:solidFill>
              <a:latin typeface="Lora"/>
              <a:ea typeface="Lora"/>
              <a:cs typeface="Lora"/>
              <a:sym typeface="Lora"/>
            </a:endParaRPr>
          </a:p>
        </p:txBody>
      </p:sp>
      <p:sp>
        <p:nvSpPr>
          <p:cNvPr id="826" name="Google Shape;826;p72"/>
          <p:cNvSpPr txBox="1"/>
          <p:nvPr/>
        </p:nvSpPr>
        <p:spPr>
          <a:xfrm>
            <a:off x="455525" y="704088"/>
            <a:ext cx="8440800" cy="1113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solidFill>
                <a:srgbClr val="000000"/>
              </a:solidFill>
              <a:latin typeface="Lora"/>
              <a:ea typeface="Lora"/>
              <a:cs typeface="Lora"/>
              <a:sym typeface="Lora"/>
            </a:endParaRPr>
          </a:p>
        </p:txBody>
      </p:sp>
      <p:sp>
        <p:nvSpPr>
          <p:cNvPr id="827" name="Google Shape;827;p72"/>
          <p:cNvSpPr txBox="1"/>
          <p:nvPr/>
        </p:nvSpPr>
        <p:spPr>
          <a:xfrm>
            <a:off x="455525" y="1041050"/>
            <a:ext cx="8440800" cy="8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ora"/>
                <a:ea typeface="Lora"/>
                <a:cs typeface="Lora"/>
                <a:sym typeface="Lora"/>
              </a:rPr>
              <a:t>Evaluation: Big Bench Hard</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None/>
            </a:pPr>
            <a:r>
              <a:t/>
            </a:r>
            <a:endParaRPr>
              <a:latin typeface="Lora"/>
              <a:ea typeface="Lora"/>
              <a:cs typeface="Lora"/>
              <a:sym typeface="Lora"/>
            </a:endParaRPr>
          </a:p>
        </p:txBody>
      </p:sp>
      <p:pic>
        <p:nvPicPr>
          <p:cNvPr id="828" name="Google Shape;828;p72"/>
          <p:cNvPicPr preferRelativeResize="0"/>
          <p:nvPr/>
        </p:nvPicPr>
        <p:blipFill rotWithShape="1">
          <a:blip r:embed="rId3">
            <a:alphaModFix/>
          </a:blip>
          <a:srcRect b="32953" l="0" r="0" t="0"/>
          <a:stretch/>
        </p:blipFill>
        <p:spPr>
          <a:xfrm>
            <a:off x="1176" y="1900138"/>
            <a:ext cx="9223876" cy="2253925"/>
          </a:xfrm>
          <a:prstGeom prst="rect">
            <a:avLst/>
          </a:prstGeom>
          <a:noFill/>
          <a:ln>
            <a:noFill/>
          </a:ln>
        </p:spPr>
      </p:pic>
      <p:sp>
        <p:nvSpPr>
          <p:cNvPr id="829" name="Google Shape;829;p72"/>
          <p:cNvSpPr/>
          <p:nvPr/>
        </p:nvSpPr>
        <p:spPr>
          <a:xfrm>
            <a:off x="8436425" y="2369200"/>
            <a:ext cx="459900" cy="172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830" name="Google Shape;830;p72"/>
          <p:cNvSpPr txBox="1"/>
          <p:nvPr/>
        </p:nvSpPr>
        <p:spPr>
          <a:xfrm>
            <a:off x="28250" y="4853650"/>
            <a:ext cx="6410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et al. 2024. Teaching Language Models to Self-Improve through Interactive Demonstrations. NAACL 2024 Outstanding Paper.</a:t>
            </a:r>
            <a:endParaRPr sz="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3"/>
          <p:cNvSpPr txBox="1"/>
          <p:nvPr/>
        </p:nvSpPr>
        <p:spPr>
          <a:xfrm>
            <a:off x="28250" y="277150"/>
            <a:ext cx="9144000" cy="923400"/>
          </a:xfrm>
          <a:prstGeom prst="rect">
            <a:avLst/>
          </a:prstGeom>
          <a:noFill/>
          <a:ln>
            <a:noFill/>
          </a:ln>
        </p:spPr>
        <p:txBody>
          <a:bodyPr anchorCtr="0" anchor="t" bIns="91425" lIns="91425" spcFirstLastPara="1" rIns="91425" wrap="square" tIns="91425">
            <a:spAutoFit/>
          </a:bodyPr>
          <a:lstStyle/>
          <a:p>
            <a:pPr indent="457200" lvl="0" marL="0" rtl="0" algn="ctr">
              <a:spcBef>
                <a:spcPts val="0"/>
              </a:spcBef>
              <a:spcAft>
                <a:spcPts val="0"/>
              </a:spcAft>
              <a:buNone/>
            </a:pPr>
            <a:r>
              <a:rPr lang="en" sz="2400">
                <a:solidFill>
                  <a:srgbClr val="02236D"/>
                </a:solidFill>
                <a:latin typeface="Lora"/>
                <a:ea typeface="Lora"/>
                <a:cs typeface="Lora"/>
                <a:sym typeface="Lora"/>
              </a:rPr>
              <a:t>C</a:t>
            </a:r>
            <a:r>
              <a:rPr lang="en" sz="2400">
                <a:solidFill>
                  <a:srgbClr val="02236D"/>
                </a:solidFill>
                <a:latin typeface="Lora"/>
                <a:ea typeface="Lora"/>
                <a:cs typeface="Lora"/>
                <a:sym typeface="Lora"/>
              </a:rPr>
              <a:t>an TriPosT trained models self-improve?</a:t>
            </a:r>
            <a:endParaRPr>
              <a:solidFill>
                <a:schemeClr val="dk1"/>
              </a:solidFill>
              <a:latin typeface="Lora"/>
              <a:ea typeface="Lora"/>
              <a:cs typeface="Lora"/>
              <a:sym typeface="Lora"/>
            </a:endParaRPr>
          </a:p>
          <a:p>
            <a:pPr indent="0" lvl="0" marL="0" rtl="0" algn="l">
              <a:spcBef>
                <a:spcPts val="0"/>
              </a:spcBef>
              <a:spcAft>
                <a:spcPts val="0"/>
              </a:spcAft>
              <a:buNone/>
            </a:pPr>
            <a:r>
              <a:t/>
            </a:r>
            <a:endParaRPr sz="2400">
              <a:solidFill>
                <a:srgbClr val="02236D"/>
              </a:solidFill>
              <a:latin typeface="Lora"/>
              <a:ea typeface="Lora"/>
              <a:cs typeface="Lora"/>
              <a:sym typeface="Lora"/>
            </a:endParaRPr>
          </a:p>
        </p:txBody>
      </p:sp>
      <p:pic>
        <p:nvPicPr>
          <p:cNvPr id="837" name="Google Shape;837;p73" title="Chart"/>
          <p:cNvPicPr preferRelativeResize="0"/>
          <p:nvPr/>
        </p:nvPicPr>
        <p:blipFill>
          <a:blip r:embed="rId3">
            <a:alphaModFix/>
          </a:blip>
          <a:stretch>
            <a:fillRect/>
          </a:stretch>
        </p:blipFill>
        <p:spPr>
          <a:xfrm>
            <a:off x="1162075" y="1321624"/>
            <a:ext cx="6410100" cy="3553594"/>
          </a:xfrm>
          <a:prstGeom prst="rect">
            <a:avLst/>
          </a:prstGeom>
          <a:noFill/>
          <a:ln>
            <a:noFill/>
          </a:ln>
        </p:spPr>
      </p:pic>
      <p:sp>
        <p:nvSpPr>
          <p:cNvPr id="838" name="Google Shape;838;p73"/>
          <p:cNvSpPr txBox="1"/>
          <p:nvPr/>
        </p:nvSpPr>
        <p:spPr>
          <a:xfrm>
            <a:off x="455525" y="1041050"/>
            <a:ext cx="8440800" cy="8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ora"/>
                <a:ea typeface="Lora"/>
                <a:cs typeface="Lora"/>
                <a:sym typeface="Lora"/>
              </a:rPr>
              <a:t>Evaluation: Big Bench Hard</a:t>
            </a:r>
            <a:endParaRPr b="0" i="0" sz="1400" u="none" cap="none" strike="noStrike">
              <a:solidFill>
                <a:srgbClr val="000000"/>
              </a:solidFill>
              <a:latin typeface="Lora"/>
              <a:ea typeface="Lora"/>
              <a:cs typeface="Lora"/>
              <a:sym typeface="Lora"/>
            </a:endParaRPr>
          </a:p>
          <a:p>
            <a:pPr indent="-317500" lvl="0" marL="457200" marR="0" rtl="0" algn="l">
              <a:lnSpc>
                <a:spcPct val="100000"/>
              </a:lnSpc>
              <a:spcBef>
                <a:spcPts val="0"/>
              </a:spcBef>
              <a:spcAft>
                <a:spcPts val="0"/>
              </a:spcAft>
              <a:buClr>
                <a:srgbClr val="000000"/>
              </a:buClr>
              <a:buSzPts val="1400"/>
              <a:buFont typeface="Lora"/>
              <a:buChar char="-"/>
            </a:pPr>
            <a:r>
              <a:t/>
            </a:r>
            <a:endParaRPr>
              <a:latin typeface="Lora"/>
              <a:ea typeface="Lora"/>
              <a:cs typeface="Lora"/>
              <a:sym typeface="Lora"/>
            </a:endParaRPr>
          </a:p>
        </p:txBody>
      </p:sp>
      <p:sp>
        <p:nvSpPr>
          <p:cNvPr id="839" name="Google Shape;839;p73"/>
          <p:cNvSpPr txBox="1"/>
          <p:nvPr/>
        </p:nvSpPr>
        <p:spPr>
          <a:xfrm>
            <a:off x="28250" y="4853650"/>
            <a:ext cx="6410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et al. 2024. Teaching Language Models to Self-Improve through Interactive Demonstrations. NAACL 2024 Outstanding Paper.</a:t>
            </a:r>
            <a:endParaRPr sz="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4"/>
          <p:cNvSpPr txBox="1"/>
          <p:nvPr/>
        </p:nvSpPr>
        <p:spPr>
          <a:xfrm>
            <a:off x="1898750" y="277150"/>
            <a:ext cx="60078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400"/>
              <a:buFont typeface="Arial"/>
              <a:buNone/>
            </a:pPr>
            <a:r>
              <a:rPr lang="en" sz="2400">
                <a:solidFill>
                  <a:srgbClr val="02236D"/>
                </a:solidFill>
                <a:latin typeface="Lora"/>
                <a:ea typeface="Lora"/>
                <a:cs typeface="Lora"/>
                <a:sym typeface="Lora"/>
              </a:rPr>
              <a:t>Interactive (“on-policy”) data is crucial</a:t>
            </a:r>
            <a:endParaRPr/>
          </a:p>
        </p:txBody>
      </p:sp>
      <p:sp>
        <p:nvSpPr>
          <p:cNvPr id="846" name="Google Shape;846;p74"/>
          <p:cNvSpPr txBox="1"/>
          <p:nvPr/>
        </p:nvSpPr>
        <p:spPr>
          <a:xfrm>
            <a:off x="300400" y="1055588"/>
            <a:ext cx="83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Lora"/>
                <a:ea typeface="Lora"/>
                <a:cs typeface="Lora"/>
                <a:sym typeface="Lora"/>
              </a:rPr>
              <a:t>Ablation Studies</a:t>
            </a:r>
            <a:r>
              <a:rPr b="0" i="0" lang="en" sz="1400" u="none" cap="none" strike="noStrike">
                <a:solidFill>
                  <a:srgbClr val="000000"/>
                </a:solidFill>
                <a:latin typeface="Lora"/>
                <a:ea typeface="Lora"/>
                <a:cs typeface="Lora"/>
                <a:sym typeface="Lora"/>
              </a:rPr>
              <a:t>: </a:t>
            </a:r>
            <a:r>
              <a:rPr lang="en">
                <a:latin typeface="Lora"/>
                <a:ea typeface="Lora"/>
                <a:cs typeface="Lora"/>
                <a:sym typeface="Lora"/>
              </a:rPr>
              <a:t> </a:t>
            </a:r>
            <a:endParaRPr>
              <a:solidFill>
                <a:srgbClr val="4285F4"/>
              </a:solidFill>
              <a:latin typeface="Lora"/>
              <a:ea typeface="Lora"/>
              <a:cs typeface="Lora"/>
              <a:sym typeface="Lora"/>
            </a:endParaRPr>
          </a:p>
        </p:txBody>
      </p:sp>
      <p:pic>
        <p:nvPicPr>
          <p:cNvPr id="847" name="Google Shape;847;p74" title="Chart"/>
          <p:cNvPicPr preferRelativeResize="0"/>
          <p:nvPr/>
        </p:nvPicPr>
        <p:blipFill>
          <a:blip r:embed="rId3">
            <a:alphaModFix/>
          </a:blip>
          <a:stretch>
            <a:fillRect/>
          </a:stretch>
        </p:blipFill>
        <p:spPr>
          <a:xfrm>
            <a:off x="994975" y="1812600"/>
            <a:ext cx="6593362" cy="2752600"/>
          </a:xfrm>
          <a:prstGeom prst="rect">
            <a:avLst/>
          </a:prstGeom>
          <a:noFill/>
          <a:ln>
            <a:noFill/>
          </a:ln>
        </p:spPr>
      </p:pic>
      <p:cxnSp>
        <p:nvCxnSpPr>
          <p:cNvPr id="848" name="Google Shape;848;p74"/>
          <p:cNvCxnSpPr/>
          <p:nvPr/>
        </p:nvCxnSpPr>
        <p:spPr>
          <a:xfrm>
            <a:off x="4046225" y="2302350"/>
            <a:ext cx="0" cy="774000"/>
          </a:xfrm>
          <a:prstGeom prst="straightConnector1">
            <a:avLst/>
          </a:prstGeom>
          <a:noFill/>
          <a:ln cap="flat" cmpd="sng" w="38100">
            <a:solidFill>
              <a:srgbClr val="FF9900"/>
            </a:solidFill>
            <a:prstDash val="solid"/>
            <a:round/>
            <a:headEnd len="med" w="med" type="none"/>
            <a:tailEnd len="med" w="med" type="none"/>
          </a:ln>
        </p:spPr>
      </p:cxnSp>
      <p:cxnSp>
        <p:nvCxnSpPr>
          <p:cNvPr id="849" name="Google Shape;849;p74"/>
          <p:cNvCxnSpPr/>
          <p:nvPr/>
        </p:nvCxnSpPr>
        <p:spPr>
          <a:xfrm>
            <a:off x="6863450" y="3076350"/>
            <a:ext cx="0" cy="774000"/>
          </a:xfrm>
          <a:prstGeom prst="straightConnector1">
            <a:avLst/>
          </a:prstGeom>
          <a:noFill/>
          <a:ln cap="flat" cmpd="sng" w="38100">
            <a:solidFill>
              <a:srgbClr val="FF9900"/>
            </a:solidFill>
            <a:prstDash val="solid"/>
            <a:round/>
            <a:headEnd len="med" w="med" type="none"/>
            <a:tailEnd len="med" w="med" type="none"/>
          </a:ln>
        </p:spPr>
      </p:cxnSp>
      <p:cxnSp>
        <p:nvCxnSpPr>
          <p:cNvPr id="850" name="Google Shape;850;p74"/>
          <p:cNvCxnSpPr/>
          <p:nvPr/>
        </p:nvCxnSpPr>
        <p:spPr>
          <a:xfrm>
            <a:off x="4418500" y="2302325"/>
            <a:ext cx="1883700" cy="317100"/>
          </a:xfrm>
          <a:prstGeom prst="curvedConnector3">
            <a:avLst>
              <a:gd fmla="val 50000" name="adj1"/>
            </a:avLst>
          </a:prstGeom>
          <a:noFill/>
          <a:ln cap="flat" cmpd="sng" w="9525">
            <a:solidFill>
              <a:srgbClr val="FFAB40"/>
            </a:solidFill>
            <a:prstDash val="solid"/>
            <a:round/>
            <a:headEnd len="sm" w="sm" type="stealth"/>
            <a:tailEnd len="sm" w="sm" type="none"/>
          </a:ln>
        </p:spPr>
      </p:cxnSp>
      <p:cxnSp>
        <p:nvCxnSpPr>
          <p:cNvPr id="851" name="Google Shape;851;p74"/>
          <p:cNvCxnSpPr/>
          <p:nvPr/>
        </p:nvCxnSpPr>
        <p:spPr>
          <a:xfrm flipH="1" rot="-5400000">
            <a:off x="6520875" y="2610050"/>
            <a:ext cx="386100" cy="299700"/>
          </a:xfrm>
          <a:prstGeom prst="curvedConnector3">
            <a:avLst>
              <a:gd fmla="val 50000" name="adj1"/>
            </a:avLst>
          </a:prstGeom>
          <a:noFill/>
          <a:ln cap="flat" cmpd="sng" w="9525">
            <a:solidFill>
              <a:srgbClr val="FFAB40"/>
            </a:solidFill>
            <a:prstDash val="solid"/>
            <a:round/>
            <a:headEnd len="sm" w="sm" type="none"/>
            <a:tailEnd len="sm" w="sm" type="triangle"/>
          </a:ln>
        </p:spPr>
      </p:cxnSp>
      <p:sp>
        <p:nvSpPr>
          <p:cNvPr id="852" name="Google Shape;852;p74"/>
          <p:cNvSpPr txBox="1"/>
          <p:nvPr/>
        </p:nvSpPr>
        <p:spPr>
          <a:xfrm>
            <a:off x="6122600" y="1966275"/>
            <a:ext cx="17838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AB40"/>
                </a:solidFill>
                <a:latin typeface="Lora"/>
                <a:ea typeface="Lora"/>
                <a:cs typeface="Lora"/>
                <a:sym typeface="Lora"/>
              </a:rPr>
              <a:t>simple SFT on gold answers</a:t>
            </a:r>
            <a:endParaRPr b="1" sz="1800">
              <a:solidFill>
                <a:srgbClr val="FFAB40"/>
              </a:solidFill>
              <a:latin typeface="Lora"/>
              <a:ea typeface="Lora"/>
              <a:cs typeface="Lora"/>
              <a:sym typeface="Lora"/>
            </a:endParaRPr>
          </a:p>
        </p:txBody>
      </p:sp>
      <p:sp>
        <p:nvSpPr>
          <p:cNvPr id="853" name="Google Shape;853;p74"/>
          <p:cNvSpPr txBox="1"/>
          <p:nvPr/>
        </p:nvSpPr>
        <p:spPr>
          <a:xfrm>
            <a:off x="28250" y="4853650"/>
            <a:ext cx="6410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et al. 2024. Teaching Language Models to Self-Improve through Interactive Demonstrations. NAACL 2024 Outstanding Paper.</a:t>
            </a:r>
            <a:endParaRPr sz="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5"/>
          <p:cNvSpPr txBox="1"/>
          <p:nvPr/>
        </p:nvSpPr>
        <p:spPr>
          <a:xfrm>
            <a:off x="1898750" y="277150"/>
            <a:ext cx="533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Model self-improvement with LLMs</a:t>
            </a:r>
            <a:endParaRPr/>
          </a:p>
        </p:txBody>
      </p:sp>
      <p:sp>
        <p:nvSpPr>
          <p:cNvPr id="860" name="Google Shape;860;p75"/>
          <p:cNvSpPr txBox="1"/>
          <p:nvPr/>
        </p:nvSpPr>
        <p:spPr>
          <a:xfrm>
            <a:off x="28250" y="4853650"/>
            <a:ext cx="6410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et al. 2024. Teaching Language Models to Self-Improve through Interactive Demonstrations. NAACL 2024 Outstanding Paper.</a:t>
            </a:r>
            <a:endParaRPr sz="800">
              <a:solidFill>
                <a:schemeClr val="dk2"/>
              </a:solidFill>
            </a:endParaRPr>
          </a:p>
        </p:txBody>
      </p:sp>
      <p:sp>
        <p:nvSpPr>
          <p:cNvPr id="861" name="Google Shape;861;p75"/>
          <p:cNvSpPr txBox="1"/>
          <p:nvPr/>
        </p:nvSpPr>
        <p:spPr>
          <a:xfrm>
            <a:off x="300400" y="831238"/>
            <a:ext cx="83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lang="en">
                <a:latin typeface="Lora"/>
                <a:ea typeface="Lora"/>
                <a:cs typeface="Lora"/>
                <a:sym typeface="Lora"/>
              </a:rPr>
              <a:t>Takeaway: </a:t>
            </a:r>
            <a:r>
              <a:rPr lang="en">
                <a:latin typeface="Lora"/>
                <a:ea typeface="Lora"/>
                <a:cs typeface="Lora"/>
                <a:sym typeface="Lora"/>
              </a:rPr>
              <a:t>improving model performance without human supervision is possible</a:t>
            </a:r>
            <a:endParaRPr>
              <a:solidFill>
                <a:srgbClr val="4285F4"/>
              </a:solidFill>
              <a:latin typeface="Lora"/>
              <a:ea typeface="Lora"/>
              <a:cs typeface="Lora"/>
              <a:sym typeface="Lor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6"/>
          <p:cNvSpPr txBox="1"/>
          <p:nvPr/>
        </p:nvSpPr>
        <p:spPr>
          <a:xfrm>
            <a:off x="0" y="277150"/>
            <a:ext cx="9086700" cy="55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400"/>
              <a:buFont typeface="Arial"/>
              <a:buNone/>
            </a:pPr>
            <a:r>
              <a:rPr lang="en" sz="2400">
                <a:solidFill>
                  <a:srgbClr val="02236D"/>
                </a:solidFill>
                <a:latin typeface="Lora"/>
                <a:ea typeface="Lora"/>
                <a:cs typeface="Lora"/>
                <a:sym typeface="Lora"/>
              </a:rPr>
              <a:t>Limitations: need a strong editor LLM for supervision</a:t>
            </a:r>
            <a:r>
              <a:rPr lang="en">
                <a:solidFill>
                  <a:schemeClr val="dk1"/>
                </a:solidFill>
                <a:latin typeface="Lora"/>
                <a:ea typeface="Lora"/>
                <a:cs typeface="Lora"/>
                <a:sym typeface="Lora"/>
              </a:rPr>
              <a:t> </a:t>
            </a:r>
            <a:endParaRPr/>
          </a:p>
        </p:txBody>
      </p:sp>
      <p:sp>
        <p:nvSpPr>
          <p:cNvPr id="868" name="Google Shape;868;p76"/>
          <p:cNvSpPr txBox="1"/>
          <p:nvPr/>
        </p:nvSpPr>
        <p:spPr>
          <a:xfrm>
            <a:off x="28250" y="4853650"/>
            <a:ext cx="6410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et al. 2024. Teaching Language Models to Self-Improve through Interactive Demonstrations. NAACL 2024 Outstanding Paper.</a:t>
            </a:r>
            <a:endParaRPr sz="800">
              <a:solidFill>
                <a:schemeClr val="dk2"/>
              </a:solidFill>
            </a:endParaRPr>
          </a:p>
        </p:txBody>
      </p:sp>
      <p:pic>
        <p:nvPicPr>
          <p:cNvPr id="869" name="Google Shape;869;p76"/>
          <p:cNvPicPr preferRelativeResize="0"/>
          <p:nvPr/>
        </p:nvPicPr>
        <p:blipFill>
          <a:blip r:embed="rId3">
            <a:alphaModFix/>
          </a:blip>
          <a:stretch>
            <a:fillRect/>
          </a:stretch>
        </p:blipFill>
        <p:spPr>
          <a:xfrm>
            <a:off x="569650" y="1744512"/>
            <a:ext cx="3345200" cy="2664700"/>
          </a:xfrm>
          <a:prstGeom prst="rect">
            <a:avLst/>
          </a:prstGeom>
          <a:noFill/>
          <a:ln>
            <a:noFill/>
          </a:ln>
        </p:spPr>
      </p:pic>
      <p:sp>
        <p:nvSpPr>
          <p:cNvPr id="870" name="Google Shape;870;p76"/>
          <p:cNvSpPr/>
          <p:nvPr/>
        </p:nvSpPr>
        <p:spPr>
          <a:xfrm>
            <a:off x="5830000" y="2660863"/>
            <a:ext cx="3069600" cy="720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Step 1 : </a:t>
            </a:r>
            <a:r>
              <a:rPr lang="en">
                <a:solidFill>
                  <a:srgbClr val="000000"/>
                </a:solidFill>
                <a:latin typeface="Lora"/>
                <a:ea typeface="Lora"/>
                <a:cs typeface="Lora"/>
                <a:sym typeface="Lora"/>
              </a:rPr>
              <a:t>(4 * 1) - (2 * 3) = 4 - 6</a:t>
            </a:r>
            <a:endParaRPr>
              <a:solidFill>
                <a:srgbClr val="000000"/>
              </a:solidFill>
              <a:latin typeface="Lora"/>
              <a:ea typeface="Lora"/>
              <a:cs typeface="Lora"/>
              <a:sym typeface="Lora"/>
            </a:endParaRPr>
          </a:p>
          <a:p>
            <a:pPr indent="0" lvl="0" marL="0" rtl="0" algn="l">
              <a:spcBef>
                <a:spcPts val="0"/>
              </a:spcBef>
              <a:spcAft>
                <a:spcPts val="0"/>
              </a:spcAft>
              <a:buNone/>
            </a:pPr>
            <a:r>
              <a:rPr lang="en">
                <a:solidFill>
                  <a:srgbClr val="000000"/>
                </a:solidFill>
                <a:latin typeface="Lora"/>
                <a:ea typeface="Lora"/>
                <a:cs typeface="Lora"/>
                <a:sym typeface="Lora"/>
              </a:rPr>
              <a:t>Step 2: </a:t>
            </a:r>
            <a:r>
              <a:rPr lang="en">
                <a:solidFill>
                  <a:srgbClr val="000000"/>
                </a:solidFill>
                <a:highlight>
                  <a:srgbClr val="E6B8AF"/>
                </a:highlight>
                <a:latin typeface="Lora"/>
                <a:ea typeface="Lora"/>
                <a:cs typeface="Lora"/>
                <a:sym typeface="Lora"/>
              </a:rPr>
              <a:t>4 - 6 = -3</a:t>
            </a:r>
            <a:endParaRPr>
              <a:solidFill>
                <a:srgbClr val="000000"/>
              </a:solidFill>
              <a:highlight>
                <a:srgbClr val="E6B8AF"/>
              </a:highlight>
              <a:latin typeface="Lora"/>
              <a:ea typeface="Lora"/>
              <a:cs typeface="Lora"/>
              <a:sym typeface="Lora"/>
            </a:endParaRPr>
          </a:p>
          <a:p>
            <a:pPr indent="0" lvl="0" marL="0" rtl="0" algn="l">
              <a:spcBef>
                <a:spcPts val="0"/>
              </a:spcBef>
              <a:spcAft>
                <a:spcPts val="0"/>
              </a:spcAft>
              <a:buNone/>
            </a:pPr>
            <a:r>
              <a:rPr lang="en">
                <a:solidFill>
                  <a:srgbClr val="000000"/>
                </a:solidFill>
                <a:latin typeface="Lora"/>
                <a:ea typeface="Lora"/>
                <a:cs typeface="Lora"/>
                <a:sym typeface="Lora"/>
              </a:rPr>
              <a:t>Ans: </a:t>
            </a:r>
            <a:r>
              <a:rPr lang="en">
                <a:solidFill>
                  <a:srgbClr val="000000"/>
                </a:solidFill>
                <a:highlight>
                  <a:srgbClr val="E6B8AF"/>
                </a:highlight>
                <a:latin typeface="Lora"/>
                <a:ea typeface="Lora"/>
                <a:cs typeface="Lora"/>
                <a:sym typeface="Lora"/>
              </a:rPr>
              <a:t>-3</a:t>
            </a:r>
            <a:endParaRPr>
              <a:solidFill>
                <a:srgbClr val="000000"/>
              </a:solidFill>
              <a:highlight>
                <a:srgbClr val="E6B8AF"/>
              </a:highlight>
              <a:latin typeface="Lora"/>
              <a:ea typeface="Lora"/>
              <a:cs typeface="Lora"/>
              <a:sym typeface="Lora"/>
            </a:endParaRPr>
          </a:p>
        </p:txBody>
      </p:sp>
      <p:sp>
        <p:nvSpPr>
          <p:cNvPr id="871" name="Google Shape;871;p76"/>
          <p:cNvSpPr txBox="1"/>
          <p:nvPr/>
        </p:nvSpPr>
        <p:spPr>
          <a:xfrm>
            <a:off x="5830000" y="3380875"/>
            <a:ext cx="246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99999"/>
                </a:solidFill>
                <a:latin typeface="Lora"/>
                <a:ea typeface="Lora"/>
                <a:cs typeface="Lora"/>
                <a:sym typeface="Lora"/>
              </a:rPr>
              <a:t>prompt edited feedback: </a:t>
            </a:r>
            <a:endParaRPr sz="1100">
              <a:solidFill>
                <a:srgbClr val="999999"/>
              </a:solidFill>
            </a:endParaRPr>
          </a:p>
        </p:txBody>
      </p:sp>
      <p:pic>
        <p:nvPicPr>
          <p:cNvPr id="872" name="Google Shape;872;p76"/>
          <p:cNvPicPr preferRelativeResize="0"/>
          <p:nvPr/>
        </p:nvPicPr>
        <p:blipFill>
          <a:blip r:embed="rId4">
            <a:alphaModFix/>
          </a:blip>
          <a:stretch>
            <a:fillRect/>
          </a:stretch>
        </p:blipFill>
        <p:spPr>
          <a:xfrm flipH="1">
            <a:off x="5370825" y="3773178"/>
            <a:ext cx="392100" cy="392100"/>
          </a:xfrm>
          <a:prstGeom prst="rect">
            <a:avLst/>
          </a:prstGeom>
          <a:noFill/>
          <a:ln>
            <a:noFill/>
          </a:ln>
          <a:effectLst>
            <a:outerShdw blurRad="57150" rotWithShape="0" algn="bl" dir="5400000" dist="19050">
              <a:srgbClr val="000000">
                <a:alpha val="50000"/>
              </a:srgbClr>
            </a:outerShdw>
          </a:effectLst>
        </p:spPr>
      </p:pic>
      <p:sp>
        <p:nvSpPr>
          <p:cNvPr id="873" name="Google Shape;873;p76"/>
          <p:cNvSpPr/>
          <p:nvPr/>
        </p:nvSpPr>
        <p:spPr>
          <a:xfrm>
            <a:off x="5317463" y="3078050"/>
            <a:ext cx="392100" cy="554100"/>
          </a:xfrm>
          <a:prstGeom prst="curvedRightArrow">
            <a:avLst>
              <a:gd fmla="val 25000" name="adj1"/>
              <a:gd fmla="val 50000" name="adj2"/>
              <a:gd fmla="val 25000" name="adj3"/>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pic>
        <p:nvPicPr>
          <p:cNvPr id="874" name="Google Shape;874;p76"/>
          <p:cNvPicPr preferRelativeResize="0"/>
          <p:nvPr/>
        </p:nvPicPr>
        <p:blipFill>
          <a:blip r:embed="rId5">
            <a:alphaModFix/>
          </a:blip>
          <a:stretch>
            <a:fillRect/>
          </a:stretch>
        </p:blipFill>
        <p:spPr>
          <a:xfrm>
            <a:off x="5264088" y="2574475"/>
            <a:ext cx="498825" cy="498797"/>
          </a:xfrm>
          <a:prstGeom prst="rect">
            <a:avLst/>
          </a:prstGeom>
          <a:noFill/>
          <a:ln>
            <a:noFill/>
          </a:ln>
        </p:spPr>
      </p:pic>
      <p:sp>
        <p:nvSpPr>
          <p:cNvPr id="875" name="Google Shape;875;p76"/>
          <p:cNvSpPr/>
          <p:nvPr/>
        </p:nvSpPr>
        <p:spPr>
          <a:xfrm>
            <a:off x="5829988" y="3676575"/>
            <a:ext cx="3069600" cy="720000"/>
          </a:xfrm>
          <a:prstGeom prst="roundRect">
            <a:avLst>
              <a:gd fmla="val 8018" name="adj"/>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latin typeface="Lora"/>
                <a:ea typeface="Lora"/>
                <a:cs typeface="Lora"/>
                <a:sym typeface="Lora"/>
              </a:rPr>
              <a:t>All steps are correct. The final answer is also correct.</a:t>
            </a:r>
            <a:endParaRPr u="sng">
              <a:solidFill>
                <a:srgbClr val="000000"/>
              </a:solidFill>
              <a:latin typeface="Lora"/>
              <a:ea typeface="Lora"/>
              <a:cs typeface="Lora"/>
              <a:sym typeface="Lora"/>
            </a:endParaRPr>
          </a:p>
        </p:txBody>
      </p:sp>
      <p:sp>
        <p:nvSpPr>
          <p:cNvPr id="876" name="Google Shape;876;p76"/>
          <p:cNvSpPr txBox="1"/>
          <p:nvPr/>
        </p:nvSpPr>
        <p:spPr>
          <a:xfrm>
            <a:off x="871400" y="1705525"/>
            <a:ext cx="1058400" cy="1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595959"/>
              </a:solidFill>
              <a:latin typeface="Lora"/>
              <a:ea typeface="Lora"/>
              <a:cs typeface="Lora"/>
              <a:sym typeface="Lora"/>
            </a:endParaRPr>
          </a:p>
        </p:txBody>
      </p:sp>
      <p:pic>
        <p:nvPicPr>
          <p:cNvPr id="877" name="Google Shape;877;p76"/>
          <p:cNvPicPr preferRelativeResize="0"/>
          <p:nvPr/>
        </p:nvPicPr>
        <p:blipFill>
          <a:blip r:embed="rId6">
            <a:alphaModFix/>
          </a:blip>
          <a:stretch>
            <a:fillRect/>
          </a:stretch>
        </p:blipFill>
        <p:spPr>
          <a:xfrm>
            <a:off x="7878813" y="4310025"/>
            <a:ext cx="498825" cy="498825"/>
          </a:xfrm>
          <a:prstGeom prst="rect">
            <a:avLst/>
          </a:prstGeom>
          <a:noFill/>
          <a:ln>
            <a:noFill/>
          </a:ln>
        </p:spPr>
      </p:pic>
      <p:pic>
        <p:nvPicPr>
          <p:cNvPr id="878" name="Google Shape;878;p76"/>
          <p:cNvPicPr preferRelativeResize="0"/>
          <p:nvPr/>
        </p:nvPicPr>
        <p:blipFill>
          <a:blip r:embed="rId6">
            <a:alphaModFix/>
          </a:blip>
          <a:stretch>
            <a:fillRect/>
          </a:stretch>
        </p:blipFill>
        <p:spPr>
          <a:xfrm>
            <a:off x="8193138" y="4310025"/>
            <a:ext cx="498825" cy="498825"/>
          </a:xfrm>
          <a:prstGeom prst="rect">
            <a:avLst/>
          </a:prstGeom>
          <a:noFill/>
          <a:ln>
            <a:noFill/>
          </a:ln>
        </p:spPr>
      </p:pic>
      <p:pic>
        <p:nvPicPr>
          <p:cNvPr id="879" name="Google Shape;879;p76"/>
          <p:cNvPicPr preferRelativeResize="0"/>
          <p:nvPr/>
        </p:nvPicPr>
        <p:blipFill>
          <a:blip r:embed="rId6">
            <a:alphaModFix/>
          </a:blip>
          <a:stretch>
            <a:fillRect/>
          </a:stretch>
        </p:blipFill>
        <p:spPr>
          <a:xfrm>
            <a:off x="8492063" y="4310025"/>
            <a:ext cx="498825" cy="498825"/>
          </a:xfrm>
          <a:prstGeom prst="rect">
            <a:avLst/>
          </a:prstGeom>
          <a:noFill/>
          <a:ln>
            <a:noFill/>
          </a:ln>
        </p:spPr>
      </p:pic>
      <p:pic>
        <p:nvPicPr>
          <p:cNvPr id="880" name="Google Shape;880;p76"/>
          <p:cNvPicPr preferRelativeResize="0"/>
          <p:nvPr/>
        </p:nvPicPr>
        <p:blipFill>
          <a:blip r:embed="rId7">
            <a:alphaModFix/>
          </a:blip>
          <a:stretch>
            <a:fillRect/>
          </a:stretch>
        </p:blipFill>
        <p:spPr>
          <a:xfrm>
            <a:off x="3184126" y="2788939"/>
            <a:ext cx="843199" cy="843199"/>
          </a:xfrm>
          <a:prstGeom prst="rect">
            <a:avLst/>
          </a:prstGeom>
          <a:noFill/>
          <a:ln>
            <a:noFill/>
          </a:ln>
        </p:spPr>
      </p:pic>
      <p:cxnSp>
        <p:nvCxnSpPr>
          <p:cNvPr id="881" name="Google Shape;881;p76"/>
          <p:cNvCxnSpPr/>
          <p:nvPr/>
        </p:nvCxnSpPr>
        <p:spPr>
          <a:xfrm flipH="1" rot="10800000">
            <a:off x="4034850" y="2715550"/>
            <a:ext cx="1093500" cy="316800"/>
          </a:xfrm>
          <a:prstGeom prst="straightConnector1">
            <a:avLst/>
          </a:prstGeom>
          <a:noFill/>
          <a:ln cap="flat" cmpd="sng" w="28575">
            <a:solidFill>
              <a:srgbClr val="595959"/>
            </a:solidFill>
            <a:prstDash val="solid"/>
            <a:round/>
            <a:headEnd len="med" w="med" type="none"/>
            <a:tailEnd len="med" w="med" type="none"/>
          </a:ln>
        </p:spPr>
      </p:cxnSp>
      <p:cxnSp>
        <p:nvCxnSpPr>
          <p:cNvPr id="882" name="Google Shape;882;p76"/>
          <p:cNvCxnSpPr/>
          <p:nvPr/>
        </p:nvCxnSpPr>
        <p:spPr>
          <a:xfrm>
            <a:off x="4027325" y="3137950"/>
            <a:ext cx="1002900" cy="852300"/>
          </a:xfrm>
          <a:prstGeom prst="straightConnector1">
            <a:avLst/>
          </a:prstGeom>
          <a:noFill/>
          <a:ln cap="flat" cmpd="sng" w="28575">
            <a:solidFill>
              <a:srgbClr val="595959"/>
            </a:solidFill>
            <a:prstDash val="solid"/>
            <a:round/>
            <a:headEnd len="med" w="med" type="none"/>
            <a:tailEnd len="med" w="med" type="none"/>
          </a:ln>
        </p:spPr>
      </p:cxnSp>
      <p:sp>
        <p:nvSpPr>
          <p:cNvPr id="883" name="Google Shape;883;p76"/>
          <p:cNvSpPr txBox="1"/>
          <p:nvPr/>
        </p:nvSpPr>
        <p:spPr>
          <a:xfrm>
            <a:off x="300400" y="831238"/>
            <a:ext cx="83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lang="en">
                <a:latin typeface="Lora"/>
                <a:ea typeface="Lora"/>
                <a:cs typeface="Lora"/>
                <a:sym typeface="Lora"/>
              </a:rPr>
              <a:t>Takeaway: </a:t>
            </a:r>
            <a:r>
              <a:rPr lang="en">
                <a:latin typeface="Lora"/>
                <a:ea typeface="Lora"/>
                <a:cs typeface="Lora"/>
                <a:sym typeface="Lora"/>
              </a:rPr>
              <a:t>improving model performance without human supervision is possible</a:t>
            </a:r>
            <a:endParaRPr>
              <a:solidFill>
                <a:srgbClr val="4285F4"/>
              </a:solidFill>
              <a:latin typeface="Lora"/>
              <a:ea typeface="Lora"/>
              <a:cs typeface="Lora"/>
              <a:sym typeface="Lor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77"/>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Overview</a:t>
            </a:r>
            <a:endParaRPr b="0" i="0" sz="1400" u="none" cap="none" strike="noStrike">
              <a:solidFill>
                <a:srgbClr val="02236D"/>
              </a:solidFill>
              <a:latin typeface="Lora"/>
              <a:ea typeface="Lora"/>
              <a:cs typeface="Lora"/>
              <a:sym typeface="Lora"/>
            </a:endParaRPr>
          </a:p>
        </p:txBody>
      </p:sp>
      <p:sp>
        <p:nvSpPr>
          <p:cNvPr id="890" name="Google Shape;890;p77"/>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2"/>
                </a:solidFill>
                <a:latin typeface="Lora"/>
                <a:ea typeface="Lora"/>
                <a:cs typeface="Lora"/>
                <a:sym typeface="Lora"/>
              </a:rPr>
              <a:t>18</a:t>
            </a:r>
            <a:endParaRPr b="0" i="0" sz="1200" u="none" cap="none" strike="noStrike">
              <a:solidFill>
                <a:schemeClr val="dk2"/>
              </a:solidFill>
              <a:latin typeface="Lora"/>
              <a:ea typeface="Lora"/>
              <a:cs typeface="Lora"/>
              <a:sym typeface="Lora"/>
            </a:endParaRPr>
          </a:p>
        </p:txBody>
      </p:sp>
      <p:sp>
        <p:nvSpPr>
          <p:cNvPr id="891" name="Google Shape;891;p77"/>
          <p:cNvSpPr txBox="1"/>
          <p:nvPr/>
        </p:nvSpPr>
        <p:spPr>
          <a:xfrm>
            <a:off x="1226300" y="1164475"/>
            <a:ext cx="63072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rgbClr val="D9D9D9"/>
                </a:solidFill>
                <a:latin typeface="Lora"/>
                <a:ea typeface="Lora"/>
                <a:cs typeface="Lora"/>
                <a:sym typeface="Lora"/>
              </a:rPr>
              <a:t>1.   </a:t>
            </a:r>
            <a:r>
              <a:rPr lang="en" sz="1800">
                <a:solidFill>
                  <a:srgbClr val="D9D9D9"/>
                </a:solidFill>
                <a:latin typeface="Lora"/>
                <a:ea typeface="Lora"/>
                <a:cs typeface="Lora"/>
                <a:sym typeface="Lora"/>
              </a:rPr>
              <a:t>Model self-improvement with LLMs</a:t>
            </a:r>
            <a:r>
              <a:rPr lang="en" sz="1800">
                <a:solidFill>
                  <a:srgbClr val="D9D9D9"/>
                </a:solidFill>
                <a:latin typeface="Lora"/>
                <a:ea typeface="Lora"/>
                <a:cs typeface="Lora"/>
                <a:sym typeface="Lora"/>
              </a:rPr>
              <a:t> </a:t>
            </a:r>
            <a:endParaRPr sz="1800">
              <a:solidFill>
                <a:srgbClr val="D9D9D9"/>
              </a:solidFill>
            </a:endParaRPr>
          </a:p>
        </p:txBody>
      </p:sp>
      <p:sp>
        <p:nvSpPr>
          <p:cNvPr id="892" name="Google Shape;892;p77"/>
          <p:cNvSpPr txBox="1"/>
          <p:nvPr/>
        </p:nvSpPr>
        <p:spPr>
          <a:xfrm>
            <a:off x="1226300" y="2345725"/>
            <a:ext cx="7483200" cy="1015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Lora"/>
                <a:ea typeface="Lora"/>
                <a:cs typeface="Lora"/>
                <a:sym typeface="Lora"/>
              </a:rPr>
              <a:t>2.   Eliciting stronger model ability via </a:t>
            </a:r>
            <a:r>
              <a:rPr lang="en" sz="1800">
                <a:solidFill>
                  <a:schemeClr val="accent1"/>
                </a:solidFill>
                <a:latin typeface="Lora"/>
                <a:ea typeface="Lora"/>
                <a:cs typeface="Lora"/>
                <a:sym typeface="Lora"/>
              </a:rPr>
              <a:t>tree search</a:t>
            </a:r>
            <a:r>
              <a:rPr lang="en">
                <a:solidFill>
                  <a:schemeClr val="dk1"/>
                </a:solidFill>
                <a:latin typeface="Lora"/>
                <a:ea typeface="Lora"/>
                <a:cs typeface="Lora"/>
                <a:sym typeface="Lora"/>
              </a:rPr>
              <a:t>(</a:t>
            </a:r>
            <a:r>
              <a:rPr lang="en" sz="1100">
                <a:solidFill>
                  <a:schemeClr val="dk1"/>
                </a:solidFill>
                <a:latin typeface="Lora"/>
                <a:ea typeface="Lora"/>
                <a:cs typeface="Lora"/>
                <a:sym typeface="Lora"/>
              </a:rPr>
              <a:t>Yu et al, EMNLP 2023</a:t>
            </a:r>
            <a:r>
              <a:rPr lang="en" sz="1200">
                <a:solidFill>
                  <a:schemeClr val="dk1"/>
                </a:solidFill>
                <a:latin typeface="Lora"/>
                <a:ea typeface="Lora"/>
                <a:cs typeface="Lora"/>
                <a:sym typeface="Lora"/>
              </a:rPr>
              <a:t> </a:t>
            </a:r>
            <a:r>
              <a:rPr lang="en">
                <a:solidFill>
                  <a:schemeClr val="dk1"/>
                </a:solidFill>
                <a:latin typeface="Lora"/>
                <a:ea typeface="Lora"/>
                <a:cs typeface="Lora"/>
                <a:sym typeface="Lora"/>
              </a:rPr>
              <a:t>)</a:t>
            </a:r>
            <a:endParaRPr>
              <a:solidFill>
                <a:schemeClr val="dk1"/>
              </a:solidFill>
            </a:endParaRPr>
          </a:p>
          <a:p>
            <a:pPr indent="0" lvl="0" marL="0" rtl="0" algn="l">
              <a:lnSpc>
                <a:spcPct val="200000"/>
              </a:lnSpc>
              <a:spcBef>
                <a:spcPts val="0"/>
              </a:spcBef>
              <a:spcAft>
                <a:spcPts val="0"/>
              </a:spcAft>
              <a:buNone/>
            </a:pPr>
            <a:r>
              <a:t/>
            </a:r>
            <a:endParaRPr sz="1800">
              <a:solidFill>
                <a:schemeClr val="accent1"/>
              </a:solidFill>
              <a:latin typeface="Lora"/>
              <a:ea typeface="Lora"/>
              <a:cs typeface="Lora"/>
              <a:sym typeface="Lora"/>
            </a:endParaRPr>
          </a:p>
        </p:txBody>
      </p:sp>
      <p:sp>
        <p:nvSpPr>
          <p:cNvPr id="893" name="Google Shape;893;p77"/>
          <p:cNvSpPr txBox="1"/>
          <p:nvPr/>
        </p:nvSpPr>
        <p:spPr>
          <a:xfrm>
            <a:off x="1226300" y="3652200"/>
            <a:ext cx="74832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Lora"/>
                <a:ea typeface="Lora"/>
                <a:cs typeface="Lora"/>
                <a:sym typeface="Lora"/>
              </a:rPr>
              <a:t>3.   </a:t>
            </a:r>
            <a:r>
              <a:rPr lang="en" sz="1800">
                <a:solidFill>
                  <a:schemeClr val="dk2"/>
                </a:solidFill>
                <a:latin typeface="Lora"/>
                <a:ea typeface="Lora"/>
                <a:cs typeface="Lora"/>
                <a:sym typeface="Lora"/>
              </a:rPr>
              <a:t>AI agent </a:t>
            </a:r>
            <a:r>
              <a:rPr lang="en" sz="1800">
                <a:solidFill>
                  <a:schemeClr val="accent1"/>
                </a:solidFill>
                <a:latin typeface="Lora"/>
                <a:ea typeface="Lora"/>
                <a:cs typeface="Lora"/>
                <a:sym typeface="Lora"/>
              </a:rPr>
              <a:t>self-improvement via tree search</a:t>
            </a:r>
            <a:endParaRPr sz="1800">
              <a:solidFill>
                <a:schemeClr val="accent1"/>
              </a:solidFill>
              <a:latin typeface="Lora"/>
              <a:ea typeface="Lora"/>
              <a:cs typeface="Lora"/>
              <a:sym typeface="Lora"/>
            </a:endParaRPr>
          </a:p>
        </p:txBody>
      </p:sp>
      <p:sp>
        <p:nvSpPr>
          <p:cNvPr id="894" name="Google Shape;894;p77"/>
          <p:cNvSpPr/>
          <p:nvPr/>
        </p:nvSpPr>
        <p:spPr>
          <a:xfrm>
            <a:off x="4572000" y="1708888"/>
            <a:ext cx="253500" cy="554100"/>
          </a:xfrm>
          <a:prstGeom prst="downArrow">
            <a:avLst>
              <a:gd fmla="val 50000" name="adj1"/>
              <a:gd fmla="val 755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ora"/>
              <a:ea typeface="Lora"/>
              <a:cs typeface="Lora"/>
              <a:sym typeface="Lora"/>
            </a:endParaRPr>
          </a:p>
        </p:txBody>
      </p:sp>
      <p:sp>
        <p:nvSpPr>
          <p:cNvPr id="895" name="Google Shape;895;p77"/>
          <p:cNvSpPr/>
          <p:nvPr/>
        </p:nvSpPr>
        <p:spPr>
          <a:xfrm>
            <a:off x="4572075" y="2997875"/>
            <a:ext cx="253500" cy="554100"/>
          </a:xfrm>
          <a:prstGeom prst="downArrow">
            <a:avLst>
              <a:gd fmla="val 50000" name="adj1"/>
              <a:gd fmla="val 755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ora"/>
              <a:ea typeface="Lora"/>
              <a:cs typeface="Lora"/>
              <a:sym typeface="Lora"/>
            </a:endParaRPr>
          </a:p>
        </p:txBody>
      </p:sp>
      <p:sp>
        <p:nvSpPr>
          <p:cNvPr id="896" name="Google Shape;896;p77"/>
          <p:cNvSpPr/>
          <p:nvPr/>
        </p:nvSpPr>
        <p:spPr>
          <a:xfrm>
            <a:off x="1123375" y="3596150"/>
            <a:ext cx="5973000" cy="766800"/>
          </a:xfrm>
          <a:prstGeom prst="roundRect">
            <a:avLst>
              <a:gd fmla="val 16667" name="adj"/>
            </a:avLst>
          </a:prstGeom>
          <a:solidFill>
            <a:srgbClr val="FFFFFF">
              <a:alpha val="6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897" name="Google Shape;897;p77"/>
          <p:cNvSpPr/>
          <p:nvPr/>
        </p:nvSpPr>
        <p:spPr>
          <a:xfrm>
            <a:off x="4122950" y="2807425"/>
            <a:ext cx="1092000" cy="766800"/>
          </a:xfrm>
          <a:prstGeom prst="roundRect">
            <a:avLst>
              <a:gd fmla="val 16667" name="adj"/>
            </a:avLst>
          </a:prstGeom>
          <a:solidFill>
            <a:srgbClr val="FFFFFF">
              <a:alpha val="6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78"/>
          <p:cNvPicPr preferRelativeResize="0"/>
          <p:nvPr/>
        </p:nvPicPr>
        <p:blipFill rotWithShape="1">
          <a:blip r:embed="rId3">
            <a:alphaModFix/>
          </a:blip>
          <a:srcRect b="27012" l="0" r="0" t="0"/>
          <a:stretch/>
        </p:blipFill>
        <p:spPr>
          <a:xfrm>
            <a:off x="123825" y="1556150"/>
            <a:ext cx="8874550" cy="2815825"/>
          </a:xfrm>
          <a:prstGeom prst="rect">
            <a:avLst/>
          </a:prstGeom>
          <a:noFill/>
          <a:ln>
            <a:noFill/>
          </a:ln>
        </p:spPr>
      </p:pic>
      <p:sp>
        <p:nvSpPr>
          <p:cNvPr id="903" name="Google Shape;903;p78"/>
          <p:cNvSpPr txBox="1"/>
          <p:nvPr/>
        </p:nvSpPr>
        <p:spPr>
          <a:xfrm>
            <a:off x="28250" y="4853650"/>
            <a:ext cx="6729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OpenAI. "Scaling laws for neural language models." arXiv preprint arXiv:2001.08361 (2020).</a:t>
            </a:r>
            <a:endParaRPr sz="800">
              <a:solidFill>
                <a:schemeClr val="dk2"/>
              </a:solidFill>
            </a:endParaRPr>
          </a:p>
        </p:txBody>
      </p:sp>
      <p:sp>
        <p:nvSpPr>
          <p:cNvPr id="904" name="Google Shape;904;p78"/>
          <p:cNvSpPr txBox="1"/>
          <p:nvPr/>
        </p:nvSpPr>
        <p:spPr>
          <a:xfrm>
            <a:off x="0" y="163975"/>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236D"/>
                </a:solidFill>
                <a:latin typeface="Lora"/>
                <a:ea typeface="Lora"/>
                <a:cs typeface="Lora"/>
                <a:sym typeface="Lora"/>
              </a:rPr>
              <a:t>LLM Model performance improves with training compute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p79"/>
          <p:cNvPicPr preferRelativeResize="0"/>
          <p:nvPr/>
        </p:nvPicPr>
        <p:blipFill rotWithShape="1">
          <a:blip r:embed="rId3">
            <a:alphaModFix/>
          </a:blip>
          <a:srcRect b="12334" l="0" r="2343" t="0"/>
          <a:stretch/>
        </p:blipFill>
        <p:spPr>
          <a:xfrm>
            <a:off x="1259500" y="1013499"/>
            <a:ext cx="6531950" cy="3729875"/>
          </a:xfrm>
          <a:prstGeom prst="rect">
            <a:avLst/>
          </a:prstGeom>
          <a:noFill/>
          <a:ln>
            <a:noFill/>
          </a:ln>
        </p:spPr>
      </p:pic>
      <p:sp>
        <p:nvSpPr>
          <p:cNvPr id="910" name="Google Shape;910;p79"/>
          <p:cNvSpPr txBox="1"/>
          <p:nvPr/>
        </p:nvSpPr>
        <p:spPr>
          <a:xfrm>
            <a:off x="28250" y="4743375"/>
            <a:ext cx="6729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Jones, Andy L. "Scaling scaling laws with board games." arXiv preprint arXiv:2104.03113 (2021).</a:t>
            </a:r>
            <a:endParaRPr sz="800">
              <a:solidFill>
                <a:schemeClr val="dk2"/>
              </a:solidFill>
            </a:endParaRPr>
          </a:p>
          <a:p>
            <a:pPr indent="0" lvl="0" marL="0" rtl="0" algn="l">
              <a:spcBef>
                <a:spcPts val="0"/>
              </a:spcBef>
              <a:spcAft>
                <a:spcPts val="0"/>
              </a:spcAft>
              <a:buNone/>
            </a:pPr>
            <a:r>
              <a:rPr lang="en" sz="800">
                <a:solidFill>
                  <a:schemeClr val="dk2"/>
                </a:solidFill>
              </a:rPr>
              <a:t>OpenAI. "Learning to Reason with LLMs" </a:t>
            </a:r>
            <a:r>
              <a:rPr lang="en" sz="800" u="sng">
                <a:solidFill>
                  <a:schemeClr val="hlink"/>
                </a:solidFill>
                <a:hlinkClick r:id="rId4"/>
              </a:rPr>
              <a:t>https://openai.com/index/learning-to-reason-with-llms/</a:t>
            </a:r>
            <a:r>
              <a:rPr lang="en" sz="800">
                <a:solidFill>
                  <a:schemeClr val="dk2"/>
                </a:solidFill>
              </a:rPr>
              <a:t> (2024)</a:t>
            </a:r>
            <a:endParaRPr sz="800">
              <a:solidFill>
                <a:schemeClr val="dk2"/>
              </a:solidFill>
            </a:endParaRPr>
          </a:p>
        </p:txBody>
      </p:sp>
      <p:sp>
        <p:nvSpPr>
          <p:cNvPr id="911" name="Google Shape;911;p7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2" name="Google Shape;912;p79"/>
          <p:cNvSpPr txBox="1"/>
          <p:nvPr/>
        </p:nvSpPr>
        <p:spPr>
          <a:xfrm>
            <a:off x="28250" y="144925"/>
            <a:ext cx="91158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236D"/>
                </a:solidFill>
                <a:latin typeface="Lora"/>
                <a:ea typeface="Lora"/>
                <a:cs typeface="Lora"/>
                <a:sym typeface="Lora"/>
              </a:rPr>
              <a:t>Model performance improves with test-time compute </a:t>
            </a:r>
            <a:endParaRPr sz="2400">
              <a:solidFill>
                <a:srgbClr val="02236D"/>
              </a:solidFill>
              <a:latin typeface="Lora"/>
              <a:ea typeface="Lora"/>
              <a:cs typeface="Lora"/>
              <a:sym typeface="Lora"/>
            </a:endParaRPr>
          </a:p>
          <a:p>
            <a:pPr indent="0" lvl="0" marL="0" rtl="0" algn="ctr">
              <a:spcBef>
                <a:spcPts val="0"/>
              </a:spcBef>
              <a:spcAft>
                <a:spcPts val="0"/>
              </a:spcAft>
              <a:buClr>
                <a:schemeClr val="dk1"/>
              </a:buClr>
              <a:buSzPts val="1100"/>
              <a:buFont typeface="Arial"/>
              <a:buNone/>
            </a:pPr>
            <a:r>
              <a:rPr lang="en" sz="2400">
                <a:solidFill>
                  <a:srgbClr val="02236D"/>
                </a:solidFill>
                <a:latin typeface="Lora"/>
                <a:ea typeface="Lora"/>
                <a:cs typeface="Lora"/>
                <a:sym typeface="Lora"/>
              </a:rPr>
              <a:t>(e.g. GPT4-o1)</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80"/>
          <p:cNvSpPr txBox="1"/>
          <p:nvPr>
            <p:ph idx="4294967295" type="subTitle"/>
          </p:nvPr>
        </p:nvSpPr>
        <p:spPr>
          <a:xfrm>
            <a:off x="850550" y="792650"/>
            <a:ext cx="7209900" cy="51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1600"/>
              <a:t>Central to these are scaling laws is to improve, </a:t>
            </a:r>
            <a:r>
              <a:rPr lang="en" sz="1600">
                <a:solidFill>
                  <a:schemeClr val="accent1"/>
                </a:solidFill>
              </a:rPr>
              <a:t>without human supervision</a:t>
            </a:r>
            <a:r>
              <a:rPr lang="en" sz="1600"/>
              <a:t>:</a:t>
            </a:r>
            <a:endParaRPr sz="1600"/>
          </a:p>
        </p:txBody>
      </p:sp>
      <p:sp>
        <p:nvSpPr>
          <p:cNvPr id="918" name="Google Shape;918;p80"/>
          <p:cNvSpPr txBox="1"/>
          <p:nvPr/>
        </p:nvSpPr>
        <p:spPr>
          <a:xfrm>
            <a:off x="1715100" y="144925"/>
            <a:ext cx="571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Performance Improvement via Scaling</a:t>
            </a:r>
            <a:endParaRPr/>
          </a:p>
        </p:txBody>
      </p:sp>
      <p:pic>
        <p:nvPicPr>
          <p:cNvPr id="919" name="Google Shape;919;p80"/>
          <p:cNvPicPr preferRelativeResize="0"/>
          <p:nvPr/>
        </p:nvPicPr>
        <p:blipFill>
          <a:blip r:embed="rId3">
            <a:alphaModFix/>
          </a:blip>
          <a:stretch>
            <a:fillRect/>
          </a:stretch>
        </p:blipFill>
        <p:spPr>
          <a:xfrm>
            <a:off x="407725" y="2241375"/>
            <a:ext cx="4055249" cy="1762975"/>
          </a:xfrm>
          <a:prstGeom prst="rect">
            <a:avLst/>
          </a:prstGeom>
          <a:noFill/>
          <a:ln>
            <a:noFill/>
          </a:ln>
          <a:effectLst>
            <a:outerShdw blurRad="57150" rotWithShape="0" algn="bl" dir="5400000" dist="19050">
              <a:srgbClr val="000000">
                <a:alpha val="50000"/>
              </a:srgbClr>
            </a:outerShdw>
          </a:effectLst>
        </p:spPr>
      </p:pic>
      <p:pic>
        <p:nvPicPr>
          <p:cNvPr id="920" name="Google Shape;920;p80"/>
          <p:cNvPicPr preferRelativeResize="0"/>
          <p:nvPr/>
        </p:nvPicPr>
        <p:blipFill>
          <a:blip r:embed="rId4">
            <a:alphaModFix/>
          </a:blip>
          <a:stretch>
            <a:fillRect/>
          </a:stretch>
        </p:blipFill>
        <p:spPr>
          <a:xfrm>
            <a:off x="2877075" y="2538925"/>
            <a:ext cx="2766419" cy="2141724"/>
          </a:xfrm>
          <a:prstGeom prst="rect">
            <a:avLst/>
          </a:prstGeom>
          <a:noFill/>
          <a:ln>
            <a:noFill/>
          </a:ln>
          <a:effectLst>
            <a:outerShdw blurRad="57150" rotWithShape="0" algn="bl" dir="5400000" dist="19050">
              <a:srgbClr val="000000">
                <a:alpha val="50000"/>
              </a:srgbClr>
            </a:outerShdw>
          </a:effectLst>
        </p:spPr>
      </p:pic>
      <p:pic>
        <p:nvPicPr>
          <p:cNvPr id="921" name="Google Shape;921;p80"/>
          <p:cNvPicPr preferRelativeResize="0"/>
          <p:nvPr/>
        </p:nvPicPr>
        <p:blipFill rotWithShape="1">
          <a:blip r:embed="rId5">
            <a:alphaModFix/>
          </a:blip>
          <a:srcRect b="0" l="0" r="2343" t="0"/>
          <a:stretch/>
        </p:blipFill>
        <p:spPr>
          <a:xfrm>
            <a:off x="5386100" y="2971575"/>
            <a:ext cx="3058968" cy="1992549"/>
          </a:xfrm>
          <a:prstGeom prst="rect">
            <a:avLst/>
          </a:prstGeom>
          <a:noFill/>
          <a:ln>
            <a:noFill/>
          </a:ln>
          <a:effectLst>
            <a:outerShdw blurRad="57150" rotWithShape="0" algn="bl" dir="5400000" dist="19050">
              <a:srgbClr val="000000">
                <a:alpha val="50000"/>
              </a:srgbClr>
            </a:outerShdw>
          </a:effectLst>
        </p:spPr>
      </p:pic>
      <p:sp>
        <p:nvSpPr>
          <p:cNvPr id="922" name="Google Shape;922;p80"/>
          <p:cNvSpPr txBox="1"/>
          <p:nvPr/>
        </p:nvSpPr>
        <p:spPr>
          <a:xfrm>
            <a:off x="2336825" y="1401975"/>
            <a:ext cx="4528500" cy="585000"/>
          </a:xfrm>
          <a:prstGeom prst="rect">
            <a:avLst/>
          </a:prstGeom>
          <a:noFill/>
          <a:ln>
            <a:noFill/>
          </a:ln>
        </p:spPr>
        <p:txBody>
          <a:bodyPr anchorCtr="0" anchor="t" bIns="91425" lIns="91425" spcFirstLastPara="1" rIns="91425" wrap="square" tIns="91425">
            <a:spAutoFit/>
          </a:bodyPr>
          <a:lstStyle/>
          <a:p>
            <a:pPr indent="0" lvl="0" marL="0" rtl="0" algn="l">
              <a:lnSpc>
                <a:spcPct val="50000"/>
              </a:lnSpc>
              <a:spcBef>
                <a:spcPts val="0"/>
              </a:spcBef>
              <a:spcAft>
                <a:spcPts val="0"/>
              </a:spcAft>
              <a:buNone/>
            </a:pPr>
            <a:r>
              <a:rPr lang="en" sz="1600">
                <a:solidFill>
                  <a:schemeClr val="accent1"/>
                </a:solidFill>
              </a:rPr>
              <a:t>Elicit stronger model behavior</a:t>
            </a:r>
            <a:r>
              <a:rPr lang="en" sz="1600">
                <a:solidFill>
                  <a:srgbClr val="595959"/>
                </a:solidFill>
              </a:rPr>
              <a:t> beyond CoT</a:t>
            </a:r>
            <a:endParaRPr sz="1600">
              <a:solidFill>
                <a:schemeClr val="accent1"/>
              </a:solidFill>
            </a:endParaRPr>
          </a:p>
          <a:p>
            <a:pPr indent="0" lvl="0" marL="0" rtl="0" algn="l">
              <a:lnSpc>
                <a:spcPct val="50000"/>
              </a:lnSpc>
              <a:spcBef>
                <a:spcPts val="1200"/>
              </a:spcBef>
              <a:spcAft>
                <a:spcPts val="1200"/>
              </a:spcAft>
              <a:buNone/>
            </a:pPr>
            <a:r>
              <a:rPr lang="en" sz="1600">
                <a:solidFill>
                  <a:schemeClr val="accent1"/>
                </a:solidFill>
              </a:rPr>
              <a:t>Improve model performance</a:t>
            </a:r>
            <a:r>
              <a:rPr lang="en" sz="1600">
                <a:solidFill>
                  <a:schemeClr val="dk2"/>
                </a:solidFill>
              </a:rPr>
              <a:t> with stronger data</a:t>
            </a:r>
            <a:endParaRPr sz="1600">
              <a:solidFill>
                <a:schemeClr val="dk2"/>
              </a:solidFill>
            </a:endParaRPr>
          </a:p>
        </p:txBody>
      </p:sp>
      <p:sp>
        <p:nvSpPr>
          <p:cNvPr id="923" name="Google Shape;923;p80"/>
          <p:cNvSpPr/>
          <p:nvPr/>
        </p:nvSpPr>
        <p:spPr>
          <a:xfrm>
            <a:off x="6777463" y="1436625"/>
            <a:ext cx="348900" cy="515700"/>
          </a:xfrm>
          <a:prstGeom prst="curvedLeftArrow">
            <a:avLst>
              <a:gd fmla="val 25000" name="adj1"/>
              <a:gd fmla="val 50000" name="adj2"/>
              <a:gd fmla="val 25000" name="adj3"/>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4" name="Google Shape;924;p80"/>
          <p:cNvSpPr/>
          <p:nvPr/>
        </p:nvSpPr>
        <p:spPr>
          <a:xfrm rot="10800000">
            <a:off x="1838876" y="1401975"/>
            <a:ext cx="370500" cy="515700"/>
          </a:xfrm>
          <a:prstGeom prst="curvedLeftArrow">
            <a:avLst>
              <a:gd fmla="val 25000" name="adj1"/>
              <a:gd fmla="val 50000" name="adj2"/>
              <a:gd fmla="val 25000" name="adj3"/>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1"/>
          <p:cNvSpPr/>
          <p:nvPr/>
        </p:nvSpPr>
        <p:spPr>
          <a:xfrm>
            <a:off x="0" y="4879325"/>
            <a:ext cx="2836200" cy="264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Self-Improvement with LLM</a:t>
            </a:r>
            <a:endParaRPr b="0" i="0" sz="1000" u="none" cap="none" strike="noStrike">
              <a:solidFill>
                <a:srgbClr val="000000"/>
              </a:solidFill>
              <a:latin typeface="Lora"/>
              <a:ea typeface="Lora"/>
              <a:cs typeface="Lora"/>
              <a:sym typeface="Lora"/>
            </a:endParaRPr>
          </a:p>
        </p:txBody>
      </p:sp>
      <p:sp>
        <p:nvSpPr>
          <p:cNvPr id="931" name="Google Shape;931;p81"/>
          <p:cNvSpPr/>
          <p:nvPr/>
        </p:nvSpPr>
        <p:spPr>
          <a:xfrm>
            <a:off x="2869250" y="4879325"/>
            <a:ext cx="33915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Enhanced Model Capability via Search</a:t>
            </a:r>
            <a:endParaRPr b="0" i="0" sz="1000" u="none" cap="none" strike="noStrike">
              <a:solidFill>
                <a:srgbClr val="000000"/>
              </a:solidFill>
              <a:latin typeface="Lora"/>
              <a:ea typeface="Lora"/>
              <a:cs typeface="Lora"/>
              <a:sym typeface="Lora"/>
            </a:endParaRPr>
          </a:p>
        </p:txBody>
      </p:sp>
      <p:sp>
        <p:nvSpPr>
          <p:cNvPr id="932" name="Google Shape;932;p81"/>
          <p:cNvSpPr/>
          <p:nvPr/>
        </p:nvSpPr>
        <p:spPr>
          <a:xfrm>
            <a:off x="6260800" y="4879325"/>
            <a:ext cx="2883300" cy="264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Self-Improvement vis Search</a:t>
            </a:r>
            <a:endParaRPr b="0" i="0" sz="1000" u="none" cap="none" strike="noStrike">
              <a:solidFill>
                <a:srgbClr val="000000"/>
              </a:solidFill>
              <a:latin typeface="Lora"/>
              <a:ea typeface="Lora"/>
              <a:cs typeface="Lora"/>
              <a:sym typeface="Lora"/>
            </a:endParaRPr>
          </a:p>
        </p:txBody>
      </p:sp>
      <p:sp>
        <p:nvSpPr>
          <p:cNvPr id="933" name="Google Shape;933;p81"/>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Enhancing Model Capability via Tree Search</a:t>
            </a:r>
            <a:endParaRPr sz="2400">
              <a:solidFill>
                <a:srgbClr val="02236D"/>
              </a:solidFill>
              <a:latin typeface="Lora"/>
              <a:ea typeface="Lora"/>
              <a:cs typeface="Lora"/>
              <a:sym typeface="Lora"/>
            </a:endParaRPr>
          </a:p>
        </p:txBody>
      </p:sp>
      <p:sp>
        <p:nvSpPr>
          <p:cNvPr id="934" name="Google Shape;934;p81"/>
          <p:cNvSpPr txBox="1"/>
          <p:nvPr/>
        </p:nvSpPr>
        <p:spPr>
          <a:xfrm>
            <a:off x="1164900" y="1231450"/>
            <a:ext cx="797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ora"/>
                <a:ea typeface="Lora"/>
                <a:cs typeface="Lora"/>
                <a:sym typeface="Lora"/>
              </a:rPr>
              <a:t>Many dialogue tasks are essentially about </a:t>
            </a:r>
            <a:r>
              <a:rPr lang="en">
                <a:solidFill>
                  <a:schemeClr val="accent1"/>
                </a:solidFill>
                <a:latin typeface="Lora"/>
                <a:ea typeface="Lora"/>
                <a:cs typeface="Lora"/>
                <a:sym typeface="Lora"/>
              </a:rPr>
              <a:t>decision making</a:t>
            </a:r>
            <a:endParaRPr>
              <a:solidFill>
                <a:schemeClr val="accent1"/>
              </a:solidFill>
              <a:latin typeface="Lora"/>
              <a:ea typeface="Lora"/>
              <a:cs typeface="Lora"/>
              <a:sym typeface="Lora"/>
            </a:endParaRPr>
          </a:p>
          <a:p>
            <a:pPr indent="0" lvl="0" marL="0" rtl="0" algn="l">
              <a:spcBef>
                <a:spcPts val="0"/>
              </a:spcBef>
              <a:spcAft>
                <a:spcPts val="0"/>
              </a:spcAft>
              <a:buNone/>
            </a:pPr>
            <a:r>
              <a:rPr lang="en">
                <a:solidFill>
                  <a:schemeClr val="dk2"/>
                </a:solidFill>
                <a:latin typeface="Lora"/>
                <a:ea typeface="Lora"/>
                <a:cs typeface="Lora"/>
                <a:sym typeface="Lora"/>
              </a:rPr>
              <a:t>    We can use </a:t>
            </a:r>
            <a:r>
              <a:rPr lang="en">
                <a:solidFill>
                  <a:schemeClr val="accent1"/>
                </a:solidFill>
                <a:latin typeface="Lora"/>
                <a:ea typeface="Lora"/>
                <a:cs typeface="Lora"/>
                <a:sym typeface="Lora"/>
              </a:rPr>
              <a:t>look-ahead search</a:t>
            </a:r>
            <a:r>
              <a:rPr lang="en">
                <a:solidFill>
                  <a:schemeClr val="dk2"/>
                </a:solidFill>
                <a:latin typeface="Lora"/>
                <a:ea typeface="Lora"/>
                <a:cs typeface="Lora"/>
                <a:sym typeface="Lora"/>
              </a:rPr>
              <a:t> from games like chess to enhance this</a:t>
            </a:r>
            <a:endParaRPr>
              <a:solidFill>
                <a:schemeClr val="dk2"/>
              </a:solidFill>
              <a:latin typeface="Lora"/>
              <a:ea typeface="Lora"/>
              <a:cs typeface="Lora"/>
              <a:sym typeface="Lora"/>
            </a:endParaRPr>
          </a:p>
        </p:txBody>
      </p:sp>
      <p:pic>
        <p:nvPicPr>
          <p:cNvPr id="935" name="Google Shape;935;p81"/>
          <p:cNvPicPr preferRelativeResize="0"/>
          <p:nvPr/>
        </p:nvPicPr>
        <p:blipFill rotWithShape="1">
          <a:blip r:embed="rId3">
            <a:alphaModFix/>
          </a:blip>
          <a:srcRect b="0" l="0" r="0" t="0"/>
          <a:stretch/>
        </p:blipFill>
        <p:spPr>
          <a:xfrm>
            <a:off x="928175" y="1309379"/>
            <a:ext cx="634000" cy="634000"/>
          </a:xfrm>
          <a:prstGeom prst="rect">
            <a:avLst/>
          </a:prstGeom>
          <a:noFill/>
          <a:ln>
            <a:noFill/>
          </a:ln>
        </p:spPr>
      </p:pic>
      <p:sp>
        <p:nvSpPr>
          <p:cNvPr id="936" name="Google Shape;936;p81"/>
          <p:cNvSpPr txBox="1"/>
          <p:nvPr/>
        </p:nvSpPr>
        <p:spPr>
          <a:xfrm>
            <a:off x="708450" y="831250"/>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ora"/>
                <a:ea typeface="Lora"/>
                <a:cs typeface="Lora"/>
                <a:sym typeface="Lora"/>
              </a:rPr>
              <a:t>Main Idea</a:t>
            </a:r>
            <a:r>
              <a:rPr lang="en">
                <a:solidFill>
                  <a:schemeClr val="dk2"/>
                </a:solidFill>
                <a:latin typeface="Lora"/>
                <a:ea typeface="Lora"/>
                <a:cs typeface="Lora"/>
                <a:sym typeface="Lora"/>
              </a:rPr>
              <a:t>:</a:t>
            </a:r>
            <a:endParaRPr>
              <a:solidFill>
                <a:schemeClr val="dk2"/>
              </a:solidFill>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80ED"/>
        </a:solidFill>
      </p:bgPr>
    </p:bg>
    <p:spTree>
      <p:nvGrpSpPr>
        <p:cNvPr id="194" name="Shape 194"/>
        <p:cNvGrpSpPr/>
        <p:nvPr/>
      </p:nvGrpSpPr>
      <p:grpSpPr>
        <a:xfrm>
          <a:off x="0" y="0"/>
          <a:ext cx="0" cy="0"/>
          <a:chOff x="0" y="0"/>
          <a:chExt cx="0" cy="0"/>
        </a:xfrm>
      </p:grpSpPr>
      <p:sp>
        <p:nvSpPr>
          <p:cNvPr id="195" name="Google Shape;195;p46"/>
          <p:cNvSpPr txBox="1"/>
          <p:nvPr>
            <p:ph type="title"/>
          </p:nvPr>
        </p:nvSpPr>
        <p:spPr>
          <a:xfrm>
            <a:off x="311700" y="212200"/>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rgbClr val="D7F1FF"/>
                </a:solidFill>
                <a:latin typeface="Arial Black"/>
                <a:ea typeface="Arial Black"/>
                <a:cs typeface="Arial Black"/>
                <a:sym typeface="Arial Black"/>
              </a:rPr>
              <a:t>Current Agent Ecosystem</a:t>
            </a:r>
            <a:endParaRPr>
              <a:solidFill>
                <a:srgbClr val="D7F1FF"/>
              </a:solidFill>
              <a:latin typeface="Arial Black"/>
              <a:ea typeface="Arial Black"/>
              <a:cs typeface="Arial Black"/>
              <a:sym typeface="Arial Black"/>
            </a:endParaRPr>
          </a:p>
        </p:txBody>
      </p:sp>
      <p:sp>
        <p:nvSpPr>
          <p:cNvPr id="196" name="Google Shape;196;p46"/>
          <p:cNvSpPr txBox="1"/>
          <p:nvPr/>
        </p:nvSpPr>
        <p:spPr>
          <a:xfrm>
            <a:off x="252075" y="4710550"/>
            <a:ext cx="2554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000">
                <a:solidFill>
                  <a:schemeClr val="lt1"/>
                </a:solidFill>
                <a:latin typeface="Roboto"/>
                <a:ea typeface="Roboto"/>
                <a:cs typeface="Roboto"/>
                <a:sym typeface="Roboto"/>
              </a:rPr>
              <a:t>© 2025 Arklex.AI - All rights reserved</a:t>
            </a:r>
            <a:endParaRPr b="1" sz="1000">
              <a:solidFill>
                <a:schemeClr val="lt1"/>
              </a:solidFill>
              <a:latin typeface="Roboto"/>
              <a:ea typeface="Roboto"/>
              <a:cs typeface="Roboto"/>
              <a:sym typeface="Roboto"/>
            </a:endParaRPr>
          </a:p>
        </p:txBody>
      </p:sp>
      <p:grpSp>
        <p:nvGrpSpPr>
          <p:cNvPr id="197" name="Google Shape;197;p46"/>
          <p:cNvGrpSpPr/>
          <p:nvPr/>
        </p:nvGrpSpPr>
        <p:grpSpPr>
          <a:xfrm>
            <a:off x="252075" y="266000"/>
            <a:ext cx="1370300" cy="307200"/>
            <a:chOff x="252075" y="266000"/>
            <a:chExt cx="1370300" cy="307200"/>
          </a:xfrm>
        </p:grpSpPr>
        <p:pic>
          <p:nvPicPr>
            <p:cNvPr id="198" name="Google Shape;198;p46" title="arklex.png"/>
            <p:cNvPicPr preferRelativeResize="0"/>
            <p:nvPr/>
          </p:nvPicPr>
          <p:blipFill>
            <a:blip r:embed="rId3">
              <a:alphaModFix/>
            </a:blip>
            <a:stretch>
              <a:fillRect/>
            </a:stretch>
          </p:blipFill>
          <p:spPr>
            <a:xfrm>
              <a:off x="252075" y="266000"/>
              <a:ext cx="311100" cy="307200"/>
            </a:xfrm>
            <a:prstGeom prst="ellipse">
              <a:avLst/>
            </a:prstGeom>
            <a:noFill/>
            <a:ln>
              <a:noFill/>
            </a:ln>
          </p:spPr>
        </p:pic>
        <p:sp>
          <p:nvSpPr>
            <p:cNvPr id="199" name="Google Shape;199;p46"/>
            <p:cNvSpPr txBox="1"/>
            <p:nvPr/>
          </p:nvSpPr>
          <p:spPr>
            <a:xfrm>
              <a:off x="530075" y="300500"/>
              <a:ext cx="10923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ial Black"/>
                  <a:ea typeface="Arial Black"/>
                  <a:cs typeface="Arial Black"/>
                  <a:sym typeface="Arial Black"/>
                </a:rPr>
                <a:t>Arklex.AI</a:t>
              </a:r>
              <a:endParaRPr>
                <a:solidFill>
                  <a:schemeClr val="lt1"/>
                </a:solidFill>
                <a:latin typeface="Arial Black"/>
                <a:ea typeface="Arial Black"/>
                <a:cs typeface="Arial Black"/>
                <a:sym typeface="Arial Black"/>
              </a:endParaRPr>
            </a:p>
          </p:txBody>
        </p:sp>
      </p:grpSp>
      <p:sp>
        <p:nvSpPr>
          <p:cNvPr id="200" name="Google Shape;200;p46"/>
          <p:cNvSpPr/>
          <p:nvPr/>
        </p:nvSpPr>
        <p:spPr>
          <a:xfrm>
            <a:off x="778125" y="785263"/>
            <a:ext cx="6772500" cy="913200"/>
          </a:xfrm>
          <a:prstGeom prst="roundRect">
            <a:avLst>
              <a:gd fmla="val 7267" name="adj"/>
            </a:avLst>
          </a:prstGeom>
          <a:solidFill>
            <a:srgbClr val="FFFFFF"/>
          </a:solidFill>
          <a:ln cap="flat" cmpd="sng" w="9525">
            <a:solidFill>
              <a:srgbClr val="5ED7D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b="1" lang="en" sz="1500">
                <a:solidFill>
                  <a:srgbClr val="000000"/>
                </a:solidFill>
                <a:latin typeface="Roboto"/>
                <a:ea typeface="Roboto"/>
                <a:cs typeface="Roboto"/>
                <a:sym typeface="Roboto"/>
              </a:rPr>
              <a:t>AI Agent Verticals Applications </a:t>
            </a:r>
            <a:endParaRPr b="1" sz="1500">
              <a:solidFill>
                <a:srgbClr val="000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000000"/>
                </a:solidFill>
                <a:latin typeface="Roboto"/>
                <a:ea typeface="Roboto"/>
                <a:cs typeface="Roboto"/>
                <a:sym typeface="Roboto"/>
              </a:rPr>
              <a:t>(Leverage the entire agentic infra to further enhance agents’ usability through UI/UX, verifiers, human intervention, human teaching, etc to provide real ROIs to enterprise and individuals)</a:t>
            </a:r>
            <a:endParaRPr sz="1200">
              <a:solidFill>
                <a:srgbClr val="000000"/>
              </a:solidFill>
              <a:latin typeface="Roboto"/>
              <a:ea typeface="Roboto"/>
              <a:cs typeface="Roboto"/>
              <a:sym typeface="Roboto"/>
            </a:endParaRPr>
          </a:p>
        </p:txBody>
      </p:sp>
      <p:sp>
        <p:nvSpPr>
          <p:cNvPr id="201" name="Google Shape;201;p46"/>
          <p:cNvSpPr/>
          <p:nvPr/>
        </p:nvSpPr>
        <p:spPr>
          <a:xfrm>
            <a:off x="778125" y="1837450"/>
            <a:ext cx="6772500" cy="827700"/>
          </a:xfrm>
          <a:prstGeom prst="roundRect">
            <a:avLst>
              <a:gd fmla="val 7060" name="adj"/>
            </a:avLst>
          </a:prstGeom>
          <a:solidFill>
            <a:srgbClr val="BFEFEF"/>
          </a:solidFill>
          <a:ln cap="flat" cmpd="sng" w="9525">
            <a:solidFill>
              <a:schemeClr val="accen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b="1" lang="en" sz="1500">
                <a:solidFill>
                  <a:srgbClr val="000000"/>
                </a:solidFill>
                <a:latin typeface="Roboto"/>
                <a:ea typeface="Roboto"/>
                <a:cs typeface="Roboto"/>
                <a:sym typeface="Roboto"/>
              </a:rPr>
              <a:t>Agent Orchestration Framework</a:t>
            </a:r>
            <a:endParaRPr b="1" sz="1500">
              <a:solidFill>
                <a:srgbClr val="000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000000"/>
                </a:solidFill>
                <a:latin typeface="Roboto"/>
                <a:ea typeface="Roboto"/>
                <a:cs typeface="Roboto"/>
                <a:sym typeface="Roboto"/>
              </a:rPr>
              <a:t>(Leverage search, planning algorithms, tool-use, scaffolds, guardrails, to improve agent tasks’ success-rate, efficiency, security, etc)</a:t>
            </a:r>
            <a:endParaRPr sz="1200">
              <a:solidFill>
                <a:srgbClr val="000000"/>
              </a:solidFill>
              <a:latin typeface="Roboto"/>
              <a:ea typeface="Roboto"/>
              <a:cs typeface="Roboto"/>
              <a:sym typeface="Roboto"/>
            </a:endParaRPr>
          </a:p>
        </p:txBody>
      </p:sp>
      <p:sp>
        <p:nvSpPr>
          <p:cNvPr id="202" name="Google Shape;202;p46"/>
          <p:cNvSpPr/>
          <p:nvPr/>
        </p:nvSpPr>
        <p:spPr>
          <a:xfrm>
            <a:off x="778125" y="2804113"/>
            <a:ext cx="6772500" cy="697500"/>
          </a:xfrm>
          <a:prstGeom prst="roundRect">
            <a:avLst>
              <a:gd fmla="val 8181" name="adj"/>
            </a:avLst>
          </a:prstGeom>
          <a:solidFill>
            <a:srgbClr val="FFFFFF"/>
          </a:solidFill>
          <a:ln cap="flat" cmpd="sng" w="9525">
            <a:solidFill>
              <a:srgbClr val="5ED7D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b="1" lang="en" sz="1500">
                <a:solidFill>
                  <a:srgbClr val="000000"/>
                </a:solidFill>
                <a:latin typeface="Roboto"/>
                <a:ea typeface="Roboto"/>
                <a:cs typeface="Roboto"/>
                <a:sym typeface="Roboto"/>
              </a:rPr>
              <a:t>Agent Foundation Models</a:t>
            </a:r>
            <a:endParaRPr b="1" sz="1500">
              <a:solidFill>
                <a:srgbClr val="000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000000"/>
                </a:solidFill>
                <a:latin typeface="Roboto"/>
                <a:ea typeface="Roboto"/>
                <a:cs typeface="Roboto"/>
                <a:sym typeface="Roboto"/>
              </a:rPr>
              <a:t>(</a:t>
            </a:r>
            <a:r>
              <a:rPr lang="en" sz="1200">
                <a:latin typeface="Roboto"/>
                <a:ea typeface="Roboto"/>
                <a:cs typeface="Roboto"/>
                <a:sym typeface="Roboto"/>
              </a:rPr>
              <a:t>C</a:t>
            </a:r>
            <a:r>
              <a:rPr lang="en" sz="1200">
                <a:solidFill>
                  <a:srgbClr val="000000"/>
                </a:solidFill>
                <a:latin typeface="Roboto"/>
                <a:ea typeface="Roboto"/>
                <a:cs typeface="Roboto"/>
                <a:sym typeface="Roboto"/>
              </a:rPr>
              <a:t>ontinue</a:t>
            </a:r>
            <a:r>
              <a:rPr lang="en" sz="1200">
                <a:latin typeface="Roboto"/>
                <a:ea typeface="Roboto"/>
                <a:cs typeface="Roboto"/>
                <a:sym typeface="Roboto"/>
              </a:rPr>
              <a:t> </a:t>
            </a:r>
            <a:r>
              <a:rPr lang="en" sz="1200">
                <a:solidFill>
                  <a:srgbClr val="000000"/>
                </a:solidFill>
                <a:latin typeface="Roboto"/>
                <a:ea typeface="Roboto"/>
                <a:cs typeface="Roboto"/>
                <a:sym typeface="Roboto"/>
              </a:rPr>
              <a:t>training, reinforcement learning to adapt Foundation Models for agent tasks)</a:t>
            </a:r>
            <a:endParaRPr sz="1200">
              <a:solidFill>
                <a:srgbClr val="000000"/>
              </a:solidFill>
              <a:latin typeface="Roboto"/>
              <a:ea typeface="Roboto"/>
              <a:cs typeface="Roboto"/>
              <a:sym typeface="Roboto"/>
            </a:endParaRPr>
          </a:p>
        </p:txBody>
      </p:sp>
      <p:sp>
        <p:nvSpPr>
          <p:cNvPr id="203" name="Google Shape;203;p46"/>
          <p:cNvSpPr/>
          <p:nvPr/>
        </p:nvSpPr>
        <p:spPr>
          <a:xfrm>
            <a:off x="778125" y="3640600"/>
            <a:ext cx="6772500" cy="501900"/>
          </a:xfrm>
          <a:prstGeom prst="roundRect">
            <a:avLst>
              <a:gd fmla="val 16667" name="adj"/>
            </a:avLst>
          </a:prstGeom>
          <a:solidFill>
            <a:srgbClr val="FFFFFF"/>
          </a:solidFill>
          <a:ln cap="flat" cmpd="sng" w="9525">
            <a:solidFill>
              <a:srgbClr val="5ED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000000"/>
                </a:solidFill>
                <a:latin typeface="Roboto"/>
                <a:ea typeface="Roboto"/>
                <a:cs typeface="Roboto"/>
                <a:sym typeface="Roboto"/>
              </a:rPr>
              <a:t>Foundation Models (openAI, Anthropic</a:t>
            </a:r>
            <a:r>
              <a:rPr b="1" lang="en" sz="1500">
                <a:latin typeface="Roboto"/>
                <a:ea typeface="Roboto"/>
                <a:cs typeface="Roboto"/>
                <a:sym typeface="Roboto"/>
              </a:rPr>
              <a:t>, </a:t>
            </a:r>
            <a:r>
              <a:rPr b="1" lang="en" sz="1500">
                <a:solidFill>
                  <a:srgbClr val="000000"/>
                </a:solidFill>
                <a:latin typeface="Roboto"/>
                <a:ea typeface="Roboto"/>
                <a:cs typeface="Roboto"/>
                <a:sym typeface="Roboto"/>
              </a:rPr>
              <a:t>etc)</a:t>
            </a:r>
            <a:endParaRPr b="1" sz="1500">
              <a:solidFill>
                <a:srgbClr val="000000"/>
              </a:solidFill>
              <a:latin typeface="Roboto"/>
              <a:ea typeface="Roboto"/>
              <a:cs typeface="Roboto"/>
              <a:sym typeface="Roboto"/>
            </a:endParaRPr>
          </a:p>
        </p:txBody>
      </p:sp>
      <p:pic>
        <p:nvPicPr>
          <p:cNvPr id="204" name="Google Shape;204;p46"/>
          <p:cNvPicPr preferRelativeResize="0"/>
          <p:nvPr/>
        </p:nvPicPr>
        <p:blipFill>
          <a:blip r:embed="rId4">
            <a:alphaModFix/>
          </a:blip>
          <a:stretch>
            <a:fillRect/>
          </a:stretch>
        </p:blipFill>
        <p:spPr>
          <a:xfrm>
            <a:off x="7918975" y="1906551"/>
            <a:ext cx="697500" cy="697500"/>
          </a:xfrm>
          <a:prstGeom prst="roundRect">
            <a:avLst>
              <a:gd fmla="val 8387" name="adj"/>
            </a:avLst>
          </a:prstGeom>
          <a:noFill/>
          <a:ln cap="flat" cmpd="sng" w="19050">
            <a:solidFill>
              <a:srgbClr val="D7F1FF"/>
            </a:solidFill>
            <a:prstDash val="solid"/>
            <a:round/>
            <a:headEnd len="sm" w="sm" type="none"/>
            <a:tailEnd len="sm" w="sm" type="none"/>
          </a:ln>
        </p:spPr>
      </p:pic>
      <p:sp>
        <p:nvSpPr>
          <p:cNvPr id="205" name="Google Shape;205;p46"/>
          <p:cNvSpPr txBox="1"/>
          <p:nvPr/>
        </p:nvSpPr>
        <p:spPr>
          <a:xfrm>
            <a:off x="7853575" y="2517663"/>
            <a:ext cx="828300" cy="41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D7F1FF"/>
                </a:solidFill>
                <a:latin typeface="Arial Black"/>
                <a:ea typeface="Arial Black"/>
                <a:cs typeface="Arial Black"/>
                <a:sym typeface="Arial Black"/>
              </a:rPr>
              <a:t>Arklex</a:t>
            </a:r>
            <a:endParaRPr b="1">
              <a:solidFill>
                <a:srgbClr val="D7F1FF"/>
              </a:solidFill>
              <a:latin typeface="Arial Black"/>
              <a:ea typeface="Arial Black"/>
              <a:cs typeface="Arial Black"/>
              <a:sym typeface="Arial Black"/>
            </a:endParaRPr>
          </a:p>
        </p:txBody>
      </p:sp>
      <p:sp>
        <p:nvSpPr>
          <p:cNvPr id="206" name="Google Shape;206;p46"/>
          <p:cNvSpPr/>
          <p:nvPr/>
        </p:nvSpPr>
        <p:spPr>
          <a:xfrm>
            <a:off x="2806875" y="1906550"/>
            <a:ext cx="2788200" cy="264600"/>
          </a:xfrm>
          <a:prstGeom prst="roundRect">
            <a:avLst>
              <a:gd fmla="val 16667" name="adj"/>
            </a:avLst>
          </a:prstGeom>
          <a:noFill/>
          <a:ln cap="flat" cmpd="sng" w="9525">
            <a:solidFill>
              <a:srgbClr val="9BDD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7" name="Google Shape;207;p46"/>
          <p:cNvCxnSpPr>
            <a:stCxn id="206" idx="3"/>
            <a:endCxn id="204" idx="1"/>
          </p:cNvCxnSpPr>
          <p:nvPr/>
        </p:nvCxnSpPr>
        <p:spPr>
          <a:xfrm>
            <a:off x="5595075" y="2038850"/>
            <a:ext cx="2323800" cy="216600"/>
          </a:xfrm>
          <a:prstGeom prst="curvedConnector3">
            <a:avLst>
              <a:gd fmla="val 50002" name="adj1"/>
            </a:avLst>
          </a:prstGeom>
          <a:noFill/>
          <a:ln cap="flat" cmpd="sng" w="9525">
            <a:solidFill>
              <a:schemeClr val="lt1"/>
            </a:solidFill>
            <a:prstDash val="solid"/>
            <a:round/>
            <a:headEnd len="med" w="med" type="none"/>
            <a:tailEnd len="med" w="med" type="none"/>
          </a:ln>
        </p:spPr>
      </p:cxnSp>
      <p:sp>
        <p:nvSpPr>
          <p:cNvPr id="208" name="Google Shape;20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2"/>
          <p:cNvSpPr/>
          <p:nvPr/>
        </p:nvSpPr>
        <p:spPr>
          <a:xfrm>
            <a:off x="0" y="4879325"/>
            <a:ext cx="2836200" cy="264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Self-Improvement with LLM</a:t>
            </a:r>
            <a:endParaRPr b="0" i="0" sz="1000" u="none" cap="none" strike="noStrike">
              <a:solidFill>
                <a:srgbClr val="000000"/>
              </a:solidFill>
              <a:latin typeface="Lora"/>
              <a:ea typeface="Lora"/>
              <a:cs typeface="Lora"/>
              <a:sym typeface="Lora"/>
            </a:endParaRPr>
          </a:p>
        </p:txBody>
      </p:sp>
      <p:sp>
        <p:nvSpPr>
          <p:cNvPr id="943" name="Google Shape;943;p82"/>
          <p:cNvSpPr/>
          <p:nvPr/>
        </p:nvSpPr>
        <p:spPr>
          <a:xfrm>
            <a:off x="2869250" y="4879325"/>
            <a:ext cx="33915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Enhanced Model Capability via Search</a:t>
            </a:r>
            <a:endParaRPr b="0" i="0" sz="1000" u="none" cap="none" strike="noStrike">
              <a:solidFill>
                <a:srgbClr val="000000"/>
              </a:solidFill>
              <a:latin typeface="Lora"/>
              <a:ea typeface="Lora"/>
              <a:cs typeface="Lora"/>
              <a:sym typeface="Lora"/>
            </a:endParaRPr>
          </a:p>
        </p:txBody>
      </p:sp>
      <p:sp>
        <p:nvSpPr>
          <p:cNvPr id="944" name="Google Shape;944;p82"/>
          <p:cNvSpPr/>
          <p:nvPr/>
        </p:nvSpPr>
        <p:spPr>
          <a:xfrm>
            <a:off x="6260800" y="4879325"/>
            <a:ext cx="2883300" cy="264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Self-Improvement vis Search</a:t>
            </a:r>
            <a:endParaRPr b="0" i="0" sz="1000" u="none" cap="none" strike="noStrike">
              <a:solidFill>
                <a:srgbClr val="000000"/>
              </a:solidFill>
              <a:latin typeface="Lora"/>
              <a:ea typeface="Lora"/>
              <a:cs typeface="Lora"/>
              <a:sym typeface="Lora"/>
            </a:endParaRPr>
          </a:p>
        </p:txBody>
      </p:sp>
      <p:sp>
        <p:nvSpPr>
          <p:cNvPr id="945" name="Google Shape;945;p82"/>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Enhancing Model Capability via Tree Search</a:t>
            </a:r>
            <a:endParaRPr sz="2400">
              <a:solidFill>
                <a:srgbClr val="02236D"/>
              </a:solidFill>
              <a:latin typeface="Lora"/>
              <a:ea typeface="Lora"/>
              <a:cs typeface="Lora"/>
              <a:sym typeface="Lora"/>
            </a:endParaRPr>
          </a:p>
        </p:txBody>
      </p:sp>
      <p:sp>
        <p:nvSpPr>
          <p:cNvPr id="946" name="Google Shape;946;p82"/>
          <p:cNvSpPr txBox="1"/>
          <p:nvPr/>
        </p:nvSpPr>
        <p:spPr>
          <a:xfrm>
            <a:off x="1164900" y="1231450"/>
            <a:ext cx="797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ora"/>
                <a:ea typeface="Lora"/>
                <a:cs typeface="Lora"/>
                <a:sym typeface="Lora"/>
              </a:rPr>
              <a:t>Many dialogue tasks are essentially about </a:t>
            </a:r>
            <a:r>
              <a:rPr lang="en">
                <a:solidFill>
                  <a:schemeClr val="accent1"/>
                </a:solidFill>
                <a:latin typeface="Lora"/>
                <a:ea typeface="Lora"/>
                <a:cs typeface="Lora"/>
                <a:sym typeface="Lora"/>
              </a:rPr>
              <a:t>decision making</a:t>
            </a:r>
            <a:endParaRPr>
              <a:solidFill>
                <a:schemeClr val="accent1"/>
              </a:solidFill>
              <a:latin typeface="Lora"/>
              <a:ea typeface="Lora"/>
              <a:cs typeface="Lora"/>
              <a:sym typeface="Lora"/>
            </a:endParaRPr>
          </a:p>
          <a:p>
            <a:pPr indent="0" lvl="0" marL="0" rtl="0" algn="l">
              <a:spcBef>
                <a:spcPts val="0"/>
              </a:spcBef>
              <a:spcAft>
                <a:spcPts val="0"/>
              </a:spcAft>
              <a:buNone/>
            </a:pPr>
            <a:r>
              <a:rPr lang="en">
                <a:solidFill>
                  <a:schemeClr val="dk2"/>
                </a:solidFill>
                <a:latin typeface="Lora"/>
                <a:ea typeface="Lora"/>
                <a:cs typeface="Lora"/>
                <a:sym typeface="Lora"/>
              </a:rPr>
              <a:t>    We can use </a:t>
            </a:r>
            <a:r>
              <a:rPr lang="en">
                <a:solidFill>
                  <a:schemeClr val="accent1"/>
                </a:solidFill>
                <a:latin typeface="Lora"/>
                <a:ea typeface="Lora"/>
                <a:cs typeface="Lora"/>
                <a:sym typeface="Lora"/>
              </a:rPr>
              <a:t>look-ahead search</a:t>
            </a:r>
            <a:r>
              <a:rPr lang="en">
                <a:solidFill>
                  <a:schemeClr val="dk2"/>
                </a:solidFill>
                <a:latin typeface="Lora"/>
                <a:ea typeface="Lora"/>
                <a:cs typeface="Lora"/>
                <a:sym typeface="Lora"/>
              </a:rPr>
              <a:t> from games like chess, to enhance this</a:t>
            </a:r>
            <a:endParaRPr>
              <a:solidFill>
                <a:schemeClr val="dk2"/>
              </a:solidFill>
              <a:latin typeface="Lora"/>
              <a:ea typeface="Lora"/>
              <a:cs typeface="Lora"/>
              <a:sym typeface="Lora"/>
            </a:endParaRPr>
          </a:p>
        </p:txBody>
      </p:sp>
      <p:pic>
        <p:nvPicPr>
          <p:cNvPr id="947" name="Google Shape;947;p82"/>
          <p:cNvPicPr preferRelativeResize="0"/>
          <p:nvPr/>
        </p:nvPicPr>
        <p:blipFill rotWithShape="1">
          <a:blip r:embed="rId3">
            <a:alphaModFix/>
          </a:blip>
          <a:srcRect b="0" l="0" r="0" t="0"/>
          <a:stretch/>
        </p:blipFill>
        <p:spPr>
          <a:xfrm>
            <a:off x="928175" y="1309379"/>
            <a:ext cx="634000" cy="634000"/>
          </a:xfrm>
          <a:prstGeom prst="rect">
            <a:avLst/>
          </a:prstGeom>
          <a:noFill/>
          <a:ln>
            <a:noFill/>
          </a:ln>
        </p:spPr>
      </p:pic>
      <p:sp>
        <p:nvSpPr>
          <p:cNvPr id="948" name="Google Shape;948;p82"/>
          <p:cNvSpPr txBox="1"/>
          <p:nvPr/>
        </p:nvSpPr>
        <p:spPr>
          <a:xfrm>
            <a:off x="708450" y="831250"/>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ora"/>
                <a:ea typeface="Lora"/>
                <a:cs typeface="Lora"/>
                <a:sym typeface="Lora"/>
              </a:rPr>
              <a:t>Main Idea</a:t>
            </a:r>
            <a:r>
              <a:rPr lang="en">
                <a:solidFill>
                  <a:schemeClr val="dk2"/>
                </a:solidFill>
                <a:latin typeface="Lora"/>
                <a:ea typeface="Lora"/>
                <a:cs typeface="Lora"/>
                <a:sym typeface="Lora"/>
              </a:rPr>
              <a:t>:</a:t>
            </a:r>
            <a:endParaRPr>
              <a:solidFill>
                <a:schemeClr val="dk2"/>
              </a:solidFill>
              <a:latin typeface="Lora"/>
              <a:ea typeface="Lora"/>
              <a:cs typeface="Lora"/>
              <a:sym typeface="Lora"/>
            </a:endParaRPr>
          </a:p>
        </p:txBody>
      </p:sp>
      <p:pic>
        <p:nvPicPr>
          <p:cNvPr id="949" name="Google Shape;949;p82"/>
          <p:cNvPicPr preferRelativeResize="0"/>
          <p:nvPr/>
        </p:nvPicPr>
        <p:blipFill>
          <a:blip r:embed="rId4">
            <a:alphaModFix/>
          </a:blip>
          <a:stretch>
            <a:fillRect/>
          </a:stretch>
        </p:blipFill>
        <p:spPr>
          <a:xfrm>
            <a:off x="1121475" y="2312675"/>
            <a:ext cx="985413" cy="1355950"/>
          </a:xfrm>
          <a:prstGeom prst="rect">
            <a:avLst/>
          </a:prstGeom>
          <a:noFill/>
          <a:ln>
            <a:noFill/>
          </a:ln>
        </p:spPr>
      </p:pic>
      <p:pic>
        <p:nvPicPr>
          <p:cNvPr id="950" name="Google Shape;950;p82"/>
          <p:cNvPicPr preferRelativeResize="0"/>
          <p:nvPr/>
        </p:nvPicPr>
        <p:blipFill>
          <a:blip r:embed="rId5">
            <a:alphaModFix/>
          </a:blip>
          <a:stretch>
            <a:fillRect/>
          </a:stretch>
        </p:blipFill>
        <p:spPr>
          <a:xfrm>
            <a:off x="7228050" y="2596188"/>
            <a:ext cx="985425" cy="1382900"/>
          </a:xfrm>
          <a:prstGeom prst="rect">
            <a:avLst/>
          </a:prstGeom>
          <a:noFill/>
          <a:ln>
            <a:noFill/>
          </a:ln>
        </p:spPr>
      </p:pic>
      <p:sp>
        <p:nvSpPr>
          <p:cNvPr id="951" name="Google Shape;951;p82"/>
          <p:cNvSpPr txBox="1"/>
          <p:nvPr/>
        </p:nvSpPr>
        <p:spPr>
          <a:xfrm>
            <a:off x="3747550" y="35094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AB40"/>
                </a:solidFill>
                <a:highlight>
                  <a:srgbClr val="FFFFFF"/>
                </a:highlight>
                <a:latin typeface="Lora"/>
                <a:ea typeface="Lora"/>
                <a:cs typeface="Lora"/>
                <a:sym typeface="Lora"/>
              </a:rPr>
              <a:t>If I'm in the right place at the right time or am given an opportunity. </a:t>
            </a:r>
            <a:endParaRPr sz="1200">
              <a:solidFill>
                <a:srgbClr val="FFAB40"/>
              </a:solidFill>
              <a:latin typeface="Lora"/>
              <a:ea typeface="Lora"/>
              <a:cs typeface="Lora"/>
              <a:sym typeface="Lora"/>
            </a:endParaRPr>
          </a:p>
        </p:txBody>
      </p:sp>
      <p:sp>
        <p:nvSpPr>
          <p:cNvPr id="952" name="Google Shape;952;p82"/>
          <p:cNvSpPr txBox="1"/>
          <p:nvPr/>
        </p:nvSpPr>
        <p:spPr>
          <a:xfrm>
            <a:off x="2426700" y="1943363"/>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ora"/>
                <a:ea typeface="Lora"/>
                <a:cs typeface="Lora"/>
                <a:sym typeface="Lora"/>
              </a:rPr>
              <a:t>[greet]</a:t>
            </a:r>
            <a:r>
              <a:rPr lang="en" sz="1200">
                <a:solidFill>
                  <a:srgbClr val="000000"/>
                </a:solidFill>
                <a:latin typeface="Lora"/>
                <a:ea typeface="Lora"/>
                <a:cs typeface="Lora"/>
                <a:sym typeface="Lora"/>
              </a:rPr>
              <a:t> Hello. How are you doing today?</a:t>
            </a:r>
            <a:endParaRPr sz="1200">
              <a:solidFill>
                <a:srgbClr val="000000"/>
              </a:solidFill>
              <a:latin typeface="Lora"/>
              <a:ea typeface="Lora"/>
              <a:cs typeface="Lora"/>
              <a:sym typeface="Lora"/>
            </a:endParaRPr>
          </a:p>
        </p:txBody>
      </p:sp>
      <p:sp>
        <p:nvSpPr>
          <p:cNvPr id="953" name="Google Shape;953;p82"/>
          <p:cNvSpPr txBox="1"/>
          <p:nvPr/>
        </p:nvSpPr>
        <p:spPr>
          <a:xfrm>
            <a:off x="5643250" y="2478750"/>
            <a:ext cx="11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00"/>
                </a:solidFill>
                <a:latin typeface="Lora"/>
                <a:ea typeface="Lora"/>
                <a:cs typeface="Lora"/>
                <a:sym typeface="Lora"/>
              </a:rPr>
              <a:t>I am good!</a:t>
            </a:r>
            <a:endParaRPr sz="1200">
              <a:solidFill>
                <a:srgbClr val="000000"/>
              </a:solidFill>
              <a:latin typeface="Lora"/>
              <a:ea typeface="Lora"/>
              <a:cs typeface="Lora"/>
              <a:sym typeface="Lora"/>
            </a:endParaRPr>
          </a:p>
        </p:txBody>
      </p:sp>
      <p:sp>
        <p:nvSpPr>
          <p:cNvPr id="954" name="Google Shape;954;p82"/>
          <p:cNvSpPr txBox="1"/>
          <p:nvPr/>
        </p:nvSpPr>
        <p:spPr>
          <a:xfrm>
            <a:off x="2426700" y="2973300"/>
            <a:ext cx="335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ora"/>
                <a:ea typeface="Lora"/>
                <a:cs typeface="Lora"/>
                <a:sym typeface="Lora"/>
              </a:rPr>
              <a:t>[task-related inquiry]</a:t>
            </a:r>
            <a:r>
              <a:rPr lang="en" sz="1200">
                <a:solidFill>
                  <a:srgbClr val="000000"/>
                </a:solidFill>
                <a:latin typeface="Lora"/>
                <a:ea typeface="Lora"/>
                <a:cs typeface="Lora"/>
                <a:sym typeface="Lora"/>
              </a:rPr>
              <a:t> Great. Have you ever donated to charities?</a:t>
            </a:r>
            <a:endParaRPr sz="1200">
              <a:solidFill>
                <a:srgbClr val="000000"/>
              </a:solidFill>
              <a:latin typeface="Lora"/>
              <a:ea typeface="Lora"/>
              <a:cs typeface="Lora"/>
              <a:sym typeface="Lora"/>
            </a:endParaRPr>
          </a:p>
        </p:txBody>
      </p:sp>
      <p:sp>
        <p:nvSpPr>
          <p:cNvPr id="955" name="Google Shape;955;p82"/>
          <p:cNvSpPr txBox="1"/>
          <p:nvPr/>
        </p:nvSpPr>
        <p:spPr>
          <a:xfrm>
            <a:off x="2426700" y="4227125"/>
            <a:ext cx="19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285F4"/>
                </a:solidFill>
                <a:latin typeface="Lora"/>
                <a:ea typeface="Lora"/>
                <a:cs typeface="Lora"/>
                <a:sym typeface="Lora"/>
              </a:rPr>
              <a:t>[what should I say here?] </a:t>
            </a:r>
            <a:endParaRPr sz="1200">
              <a:solidFill>
                <a:srgbClr val="4285F4"/>
              </a:solidFill>
              <a:latin typeface="Lora"/>
              <a:ea typeface="Lora"/>
              <a:cs typeface="Lora"/>
              <a:sym typeface="Lora"/>
            </a:endParaRPr>
          </a:p>
        </p:txBody>
      </p:sp>
      <p:cxnSp>
        <p:nvCxnSpPr>
          <p:cNvPr id="956" name="Google Shape;956;p82"/>
          <p:cNvCxnSpPr>
            <a:stCxn id="949" idx="3"/>
            <a:endCxn id="952" idx="1"/>
          </p:cNvCxnSpPr>
          <p:nvPr/>
        </p:nvCxnSpPr>
        <p:spPr>
          <a:xfrm flipH="1" rot="10800000">
            <a:off x="2106888" y="2128150"/>
            <a:ext cx="319800" cy="862500"/>
          </a:xfrm>
          <a:prstGeom prst="curvedConnector3">
            <a:avLst>
              <a:gd fmla="val 50002" name="adj1"/>
            </a:avLst>
          </a:prstGeom>
          <a:noFill/>
          <a:ln cap="flat" cmpd="sng" w="9525">
            <a:solidFill>
              <a:srgbClr val="595959"/>
            </a:solidFill>
            <a:prstDash val="solid"/>
            <a:round/>
            <a:headEnd len="med" w="med" type="none"/>
            <a:tailEnd len="med" w="med" type="none"/>
          </a:ln>
        </p:spPr>
      </p:cxnSp>
      <p:cxnSp>
        <p:nvCxnSpPr>
          <p:cNvPr id="957" name="Google Shape;957;p82"/>
          <p:cNvCxnSpPr>
            <a:stCxn id="949" idx="3"/>
            <a:endCxn id="954" idx="1"/>
          </p:cNvCxnSpPr>
          <p:nvPr/>
        </p:nvCxnSpPr>
        <p:spPr>
          <a:xfrm>
            <a:off x="2106888" y="2990650"/>
            <a:ext cx="319800" cy="259800"/>
          </a:xfrm>
          <a:prstGeom prst="curvedConnector3">
            <a:avLst>
              <a:gd fmla="val 50002" name="adj1"/>
            </a:avLst>
          </a:prstGeom>
          <a:noFill/>
          <a:ln cap="flat" cmpd="sng" w="9525">
            <a:solidFill>
              <a:srgbClr val="595959"/>
            </a:solidFill>
            <a:prstDash val="solid"/>
            <a:round/>
            <a:headEnd len="med" w="med" type="none"/>
            <a:tailEnd len="med" w="med" type="none"/>
          </a:ln>
        </p:spPr>
      </p:cxnSp>
      <p:cxnSp>
        <p:nvCxnSpPr>
          <p:cNvPr id="958" name="Google Shape;958;p82"/>
          <p:cNvCxnSpPr>
            <a:stCxn id="949" idx="3"/>
            <a:endCxn id="955" idx="1"/>
          </p:cNvCxnSpPr>
          <p:nvPr/>
        </p:nvCxnSpPr>
        <p:spPr>
          <a:xfrm>
            <a:off x="2106888" y="2990650"/>
            <a:ext cx="319800" cy="1421100"/>
          </a:xfrm>
          <a:prstGeom prst="curvedConnector3">
            <a:avLst>
              <a:gd fmla="val 50002" name="adj1"/>
            </a:avLst>
          </a:prstGeom>
          <a:noFill/>
          <a:ln cap="flat" cmpd="sng" w="9525">
            <a:solidFill>
              <a:srgbClr val="595959"/>
            </a:solidFill>
            <a:prstDash val="solid"/>
            <a:round/>
            <a:headEnd len="med" w="med" type="none"/>
            <a:tailEnd len="med" w="med" type="none"/>
          </a:ln>
        </p:spPr>
      </p:cxnSp>
      <p:cxnSp>
        <p:nvCxnSpPr>
          <p:cNvPr id="959" name="Google Shape;959;p82"/>
          <p:cNvCxnSpPr>
            <a:stCxn id="950" idx="1"/>
            <a:endCxn id="953" idx="3"/>
          </p:cNvCxnSpPr>
          <p:nvPr/>
        </p:nvCxnSpPr>
        <p:spPr>
          <a:xfrm rot="10800000">
            <a:off x="6747450" y="2663337"/>
            <a:ext cx="480600" cy="6243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60" name="Google Shape;960;p82"/>
          <p:cNvCxnSpPr>
            <a:stCxn id="950" idx="1"/>
            <a:endCxn id="951" idx="3"/>
          </p:cNvCxnSpPr>
          <p:nvPr/>
        </p:nvCxnSpPr>
        <p:spPr>
          <a:xfrm flipH="1">
            <a:off x="6747450" y="3287637"/>
            <a:ext cx="480600" cy="498900"/>
          </a:xfrm>
          <a:prstGeom prst="curvedConnector3">
            <a:avLst>
              <a:gd fmla="val 49990" name="adj1"/>
            </a:avLst>
          </a:prstGeom>
          <a:noFill/>
          <a:ln cap="flat" cmpd="sng" w="9525">
            <a:solidFill>
              <a:srgbClr val="595959"/>
            </a:solidFill>
            <a:prstDash val="solid"/>
            <a:round/>
            <a:headEnd len="med" w="med" type="none"/>
            <a:tailEnd len="med" w="med" type="none"/>
          </a:ln>
        </p:spPr>
      </p:cxnSp>
      <p:sp>
        <p:nvSpPr>
          <p:cNvPr id="961" name="Google Shape;961;p82"/>
          <p:cNvSpPr txBox="1"/>
          <p:nvPr/>
        </p:nvSpPr>
        <p:spPr>
          <a:xfrm>
            <a:off x="7069213" y="3957588"/>
            <a:ext cx="13944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latin typeface="Lora"/>
                <a:ea typeface="Lora"/>
                <a:cs typeface="Lora"/>
                <a:sym typeface="Lora"/>
              </a:rPr>
              <a:t>Persuadee</a:t>
            </a:r>
            <a:endParaRPr sz="1800">
              <a:solidFill>
                <a:srgbClr val="595959"/>
              </a:solidFill>
              <a:latin typeface="Lora"/>
              <a:ea typeface="Lora"/>
              <a:cs typeface="Lora"/>
              <a:sym typeface="Lora"/>
            </a:endParaRPr>
          </a:p>
        </p:txBody>
      </p:sp>
      <p:pic>
        <p:nvPicPr>
          <p:cNvPr id="962" name="Google Shape;962;p82"/>
          <p:cNvPicPr preferRelativeResize="0"/>
          <p:nvPr/>
        </p:nvPicPr>
        <p:blipFill>
          <a:blip r:embed="rId6">
            <a:alphaModFix/>
          </a:blip>
          <a:stretch>
            <a:fillRect/>
          </a:stretch>
        </p:blipFill>
        <p:spPr>
          <a:xfrm>
            <a:off x="4306900" y="4251863"/>
            <a:ext cx="319800" cy="319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83"/>
          <p:cNvPicPr preferRelativeResize="0"/>
          <p:nvPr/>
        </p:nvPicPr>
        <p:blipFill>
          <a:blip r:embed="rId3">
            <a:alphaModFix/>
          </a:blip>
          <a:stretch>
            <a:fillRect/>
          </a:stretch>
        </p:blipFill>
        <p:spPr>
          <a:xfrm>
            <a:off x="611475" y="1800563"/>
            <a:ext cx="2307875" cy="2304375"/>
          </a:xfrm>
          <a:prstGeom prst="rect">
            <a:avLst/>
          </a:prstGeom>
          <a:noFill/>
          <a:ln>
            <a:noFill/>
          </a:ln>
        </p:spPr>
      </p:pic>
      <p:sp>
        <p:nvSpPr>
          <p:cNvPr id="969" name="Google Shape;969;p8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70" name="Google Shape;970;p83"/>
          <p:cNvSpPr txBox="1"/>
          <p:nvPr/>
        </p:nvSpPr>
        <p:spPr>
          <a:xfrm>
            <a:off x="799625" y="1311050"/>
            <a:ext cx="37158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chess: white to move</a:t>
            </a:r>
            <a:endParaRPr>
              <a:solidFill>
                <a:schemeClr val="dk2"/>
              </a:solidFill>
              <a:latin typeface="Lora"/>
              <a:ea typeface="Lora"/>
              <a:cs typeface="Lora"/>
              <a:sym typeface="Lora"/>
            </a:endParaRPr>
          </a:p>
        </p:txBody>
      </p:sp>
      <p:sp>
        <p:nvSpPr>
          <p:cNvPr id="971" name="Google Shape;971;p83"/>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236D"/>
                </a:solidFill>
                <a:latin typeface="Lora"/>
                <a:ea typeface="Lora"/>
                <a:cs typeface="Lora"/>
                <a:sym typeface="Lora"/>
              </a:rPr>
              <a:t>Look ahead </a:t>
            </a:r>
            <a:r>
              <a:rPr lang="en" sz="2400">
                <a:solidFill>
                  <a:srgbClr val="02236D"/>
                </a:solidFill>
                <a:latin typeface="Lora"/>
                <a:ea typeface="Lora"/>
                <a:cs typeface="Lora"/>
                <a:sym typeface="Lora"/>
              </a:rPr>
              <a:t>via tree search</a:t>
            </a:r>
            <a:endParaRPr sz="2400">
              <a:solidFill>
                <a:srgbClr val="02236D"/>
              </a:solidFill>
              <a:latin typeface="Lora"/>
              <a:ea typeface="Lora"/>
              <a:cs typeface="Lora"/>
              <a:sym typeface="Lor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pic>
        <p:nvPicPr>
          <p:cNvPr id="977" name="Google Shape;977;p84"/>
          <p:cNvPicPr preferRelativeResize="0"/>
          <p:nvPr/>
        </p:nvPicPr>
        <p:blipFill>
          <a:blip r:embed="rId3">
            <a:alphaModFix/>
          </a:blip>
          <a:stretch>
            <a:fillRect/>
          </a:stretch>
        </p:blipFill>
        <p:spPr>
          <a:xfrm>
            <a:off x="611475" y="1800563"/>
            <a:ext cx="2307875" cy="2304375"/>
          </a:xfrm>
          <a:prstGeom prst="rect">
            <a:avLst/>
          </a:prstGeom>
          <a:noFill/>
          <a:ln>
            <a:noFill/>
          </a:ln>
        </p:spPr>
      </p:pic>
      <p:pic>
        <p:nvPicPr>
          <p:cNvPr id="978" name="Google Shape;978;p84"/>
          <p:cNvPicPr preferRelativeResize="0"/>
          <p:nvPr/>
        </p:nvPicPr>
        <p:blipFill>
          <a:blip r:embed="rId4">
            <a:alphaModFix/>
          </a:blip>
          <a:stretch>
            <a:fillRect/>
          </a:stretch>
        </p:blipFill>
        <p:spPr>
          <a:xfrm>
            <a:off x="3726750" y="1810375"/>
            <a:ext cx="2281300" cy="2284748"/>
          </a:xfrm>
          <a:prstGeom prst="rect">
            <a:avLst/>
          </a:prstGeom>
          <a:noFill/>
          <a:ln>
            <a:noFill/>
          </a:ln>
        </p:spPr>
      </p:pic>
      <p:pic>
        <p:nvPicPr>
          <p:cNvPr id="979" name="Google Shape;979;p84"/>
          <p:cNvPicPr preferRelativeResize="0"/>
          <p:nvPr/>
        </p:nvPicPr>
        <p:blipFill>
          <a:blip r:embed="rId5">
            <a:alphaModFix/>
          </a:blip>
          <a:stretch>
            <a:fillRect/>
          </a:stretch>
        </p:blipFill>
        <p:spPr>
          <a:xfrm>
            <a:off x="3269400" y="4095125"/>
            <a:ext cx="554100" cy="554100"/>
          </a:xfrm>
          <a:prstGeom prst="rect">
            <a:avLst/>
          </a:prstGeom>
          <a:noFill/>
          <a:ln>
            <a:noFill/>
          </a:ln>
        </p:spPr>
      </p:pic>
      <p:sp>
        <p:nvSpPr>
          <p:cNvPr id="980" name="Google Shape;980;p8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81" name="Google Shape;981;p84"/>
          <p:cNvSpPr txBox="1"/>
          <p:nvPr/>
        </p:nvSpPr>
        <p:spPr>
          <a:xfrm>
            <a:off x="799625" y="1311050"/>
            <a:ext cx="37158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chess: white to move</a:t>
            </a:r>
            <a:endParaRPr>
              <a:solidFill>
                <a:schemeClr val="dk2"/>
              </a:solidFill>
              <a:latin typeface="Lora"/>
              <a:ea typeface="Lora"/>
              <a:cs typeface="Lora"/>
              <a:sym typeface="Lora"/>
            </a:endParaRPr>
          </a:p>
        </p:txBody>
      </p:sp>
      <p:sp>
        <p:nvSpPr>
          <p:cNvPr id="982" name="Google Shape;982;p84"/>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236D"/>
                </a:solidFill>
                <a:latin typeface="Lora"/>
                <a:ea typeface="Lora"/>
                <a:cs typeface="Lora"/>
                <a:sym typeface="Lora"/>
              </a:rPr>
              <a:t>Look ahead via tree search</a:t>
            </a:r>
            <a:endParaRPr sz="2400">
              <a:solidFill>
                <a:srgbClr val="02236D"/>
              </a:solidFill>
              <a:latin typeface="Lora"/>
              <a:ea typeface="Lora"/>
              <a:cs typeface="Lora"/>
              <a:sym typeface="Lor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85"/>
          <p:cNvPicPr preferRelativeResize="0"/>
          <p:nvPr/>
        </p:nvPicPr>
        <p:blipFill>
          <a:blip r:embed="rId3">
            <a:alphaModFix/>
          </a:blip>
          <a:stretch>
            <a:fillRect/>
          </a:stretch>
        </p:blipFill>
        <p:spPr>
          <a:xfrm>
            <a:off x="611475" y="1800563"/>
            <a:ext cx="2307875" cy="2304375"/>
          </a:xfrm>
          <a:prstGeom prst="rect">
            <a:avLst/>
          </a:prstGeom>
          <a:noFill/>
          <a:ln>
            <a:noFill/>
          </a:ln>
        </p:spPr>
      </p:pic>
      <p:pic>
        <p:nvPicPr>
          <p:cNvPr id="989" name="Google Shape;989;p85"/>
          <p:cNvPicPr preferRelativeResize="0"/>
          <p:nvPr/>
        </p:nvPicPr>
        <p:blipFill>
          <a:blip r:embed="rId4">
            <a:alphaModFix/>
          </a:blip>
          <a:stretch>
            <a:fillRect/>
          </a:stretch>
        </p:blipFill>
        <p:spPr>
          <a:xfrm>
            <a:off x="3726750" y="1810375"/>
            <a:ext cx="2281300" cy="2284748"/>
          </a:xfrm>
          <a:prstGeom prst="rect">
            <a:avLst/>
          </a:prstGeom>
          <a:noFill/>
          <a:ln>
            <a:noFill/>
          </a:ln>
        </p:spPr>
      </p:pic>
      <p:pic>
        <p:nvPicPr>
          <p:cNvPr id="990" name="Google Shape;990;p85"/>
          <p:cNvPicPr preferRelativeResize="0"/>
          <p:nvPr/>
        </p:nvPicPr>
        <p:blipFill>
          <a:blip r:embed="rId5">
            <a:alphaModFix/>
          </a:blip>
          <a:stretch>
            <a:fillRect/>
          </a:stretch>
        </p:blipFill>
        <p:spPr>
          <a:xfrm>
            <a:off x="3269400" y="4095125"/>
            <a:ext cx="554100" cy="554100"/>
          </a:xfrm>
          <a:prstGeom prst="rect">
            <a:avLst/>
          </a:prstGeom>
          <a:noFill/>
          <a:ln>
            <a:noFill/>
          </a:ln>
        </p:spPr>
      </p:pic>
      <p:pic>
        <p:nvPicPr>
          <p:cNvPr id="991" name="Google Shape;991;p85"/>
          <p:cNvPicPr preferRelativeResize="0"/>
          <p:nvPr/>
        </p:nvPicPr>
        <p:blipFill>
          <a:blip r:embed="rId6">
            <a:alphaModFix/>
          </a:blip>
          <a:stretch>
            <a:fillRect/>
          </a:stretch>
        </p:blipFill>
        <p:spPr>
          <a:xfrm>
            <a:off x="6392025" y="1800575"/>
            <a:ext cx="2307874" cy="2307874"/>
          </a:xfrm>
          <a:prstGeom prst="rect">
            <a:avLst/>
          </a:prstGeom>
          <a:noFill/>
          <a:ln>
            <a:noFill/>
          </a:ln>
        </p:spPr>
      </p:pic>
      <p:sp>
        <p:nvSpPr>
          <p:cNvPr id="992" name="Google Shape;99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93" name="Google Shape;993;p85"/>
          <p:cNvSpPr txBox="1"/>
          <p:nvPr/>
        </p:nvSpPr>
        <p:spPr>
          <a:xfrm>
            <a:off x="799625" y="1311050"/>
            <a:ext cx="37158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chess: white to move</a:t>
            </a:r>
            <a:endParaRPr>
              <a:solidFill>
                <a:schemeClr val="dk2"/>
              </a:solidFill>
              <a:latin typeface="Lora"/>
              <a:ea typeface="Lora"/>
              <a:cs typeface="Lora"/>
              <a:sym typeface="Lora"/>
            </a:endParaRPr>
          </a:p>
        </p:txBody>
      </p:sp>
      <p:sp>
        <p:nvSpPr>
          <p:cNvPr id="994" name="Google Shape;994;p85"/>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236D"/>
                </a:solidFill>
                <a:latin typeface="Lora"/>
                <a:ea typeface="Lora"/>
                <a:cs typeface="Lora"/>
                <a:sym typeface="Lora"/>
              </a:rPr>
              <a:t>Look ahead via tree search</a:t>
            </a:r>
            <a:endParaRPr sz="2400">
              <a:solidFill>
                <a:srgbClr val="02236D"/>
              </a:solidFill>
              <a:latin typeface="Lora"/>
              <a:ea typeface="Lora"/>
              <a:cs typeface="Lora"/>
              <a:sym typeface="Lor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86"/>
          <p:cNvPicPr preferRelativeResize="0"/>
          <p:nvPr/>
        </p:nvPicPr>
        <p:blipFill>
          <a:blip r:embed="rId3">
            <a:alphaModFix/>
          </a:blip>
          <a:stretch>
            <a:fillRect/>
          </a:stretch>
        </p:blipFill>
        <p:spPr>
          <a:xfrm>
            <a:off x="611475" y="1800563"/>
            <a:ext cx="2307875" cy="2304375"/>
          </a:xfrm>
          <a:prstGeom prst="rect">
            <a:avLst/>
          </a:prstGeom>
          <a:noFill/>
          <a:ln>
            <a:noFill/>
          </a:ln>
        </p:spPr>
      </p:pic>
      <p:pic>
        <p:nvPicPr>
          <p:cNvPr id="1001" name="Google Shape;1001;p86"/>
          <p:cNvPicPr preferRelativeResize="0"/>
          <p:nvPr/>
        </p:nvPicPr>
        <p:blipFill>
          <a:blip r:embed="rId4">
            <a:alphaModFix/>
          </a:blip>
          <a:stretch>
            <a:fillRect/>
          </a:stretch>
        </p:blipFill>
        <p:spPr>
          <a:xfrm>
            <a:off x="3726750" y="1810375"/>
            <a:ext cx="2281300" cy="2284748"/>
          </a:xfrm>
          <a:prstGeom prst="rect">
            <a:avLst/>
          </a:prstGeom>
          <a:noFill/>
          <a:ln>
            <a:noFill/>
          </a:ln>
        </p:spPr>
      </p:pic>
      <p:pic>
        <p:nvPicPr>
          <p:cNvPr id="1002" name="Google Shape;1002;p86"/>
          <p:cNvPicPr preferRelativeResize="0"/>
          <p:nvPr/>
        </p:nvPicPr>
        <p:blipFill>
          <a:blip r:embed="rId5">
            <a:alphaModFix/>
          </a:blip>
          <a:stretch>
            <a:fillRect/>
          </a:stretch>
        </p:blipFill>
        <p:spPr>
          <a:xfrm>
            <a:off x="3269400" y="4095125"/>
            <a:ext cx="554100" cy="554100"/>
          </a:xfrm>
          <a:prstGeom prst="rect">
            <a:avLst/>
          </a:prstGeom>
          <a:noFill/>
          <a:ln>
            <a:noFill/>
          </a:ln>
        </p:spPr>
      </p:pic>
      <p:pic>
        <p:nvPicPr>
          <p:cNvPr id="1003" name="Google Shape;1003;p86"/>
          <p:cNvPicPr preferRelativeResize="0"/>
          <p:nvPr/>
        </p:nvPicPr>
        <p:blipFill>
          <a:blip r:embed="rId6">
            <a:alphaModFix/>
          </a:blip>
          <a:stretch>
            <a:fillRect/>
          </a:stretch>
        </p:blipFill>
        <p:spPr>
          <a:xfrm>
            <a:off x="6384800" y="1800575"/>
            <a:ext cx="2281300" cy="2281300"/>
          </a:xfrm>
          <a:prstGeom prst="rect">
            <a:avLst/>
          </a:prstGeom>
          <a:noFill/>
          <a:ln>
            <a:noFill/>
          </a:ln>
        </p:spPr>
      </p:pic>
      <p:pic>
        <p:nvPicPr>
          <p:cNvPr id="1004" name="Google Shape;1004;p86"/>
          <p:cNvPicPr preferRelativeResize="0"/>
          <p:nvPr/>
        </p:nvPicPr>
        <p:blipFill>
          <a:blip r:embed="rId7">
            <a:alphaModFix/>
          </a:blip>
          <a:stretch>
            <a:fillRect/>
          </a:stretch>
        </p:blipFill>
        <p:spPr>
          <a:xfrm>
            <a:off x="5866000" y="3869577"/>
            <a:ext cx="872049" cy="872050"/>
          </a:xfrm>
          <a:prstGeom prst="rect">
            <a:avLst/>
          </a:prstGeom>
          <a:noFill/>
          <a:ln>
            <a:noFill/>
          </a:ln>
        </p:spPr>
      </p:pic>
      <p:sp>
        <p:nvSpPr>
          <p:cNvPr id="1005" name="Google Shape;1005;p86"/>
          <p:cNvSpPr txBox="1"/>
          <p:nvPr/>
        </p:nvSpPr>
        <p:spPr>
          <a:xfrm>
            <a:off x="5718300" y="4733325"/>
            <a:ext cx="12465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Lora"/>
                <a:ea typeface="Lora"/>
                <a:cs typeface="Lora"/>
                <a:sym typeface="Lora"/>
              </a:rPr>
              <a:t>Hikaru Nakamura, </a:t>
            </a:r>
            <a:endParaRPr sz="900">
              <a:solidFill>
                <a:schemeClr val="dk2"/>
              </a:solidFill>
              <a:latin typeface="Lora"/>
              <a:ea typeface="Lora"/>
              <a:cs typeface="Lora"/>
              <a:sym typeface="Lora"/>
            </a:endParaRPr>
          </a:p>
          <a:p>
            <a:pPr indent="0" lvl="0" marL="0" rtl="0" algn="l">
              <a:spcBef>
                <a:spcPts val="0"/>
              </a:spcBef>
              <a:spcAft>
                <a:spcPts val="0"/>
              </a:spcAft>
              <a:buNone/>
            </a:pPr>
            <a:r>
              <a:rPr lang="en" sz="900">
                <a:solidFill>
                  <a:schemeClr val="dk2"/>
                </a:solidFill>
                <a:latin typeface="Lora"/>
                <a:ea typeface="Lora"/>
                <a:cs typeface="Lora"/>
                <a:sym typeface="Lora"/>
              </a:rPr>
              <a:t>Grand Master</a:t>
            </a:r>
            <a:endParaRPr sz="900">
              <a:solidFill>
                <a:schemeClr val="dk2"/>
              </a:solidFill>
              <a:latin typeface="Lora"/>
              <a:ea typeface="Lora"/>
              <a:cs typeface="Lora"/>
              <a:sym typeface="Lora"/>
            </a:endParaRPr>
          </a:p>
        </p:txBody>
      </p:sp>
      <p:sp>
        <p:nvSpPr>
          <p:cNvPr id="1006" name="Google Shape;1006;p86"/>
          <p:cNvSpPr txBox="1"/>
          <p:nvPr/>
        </p:nvSpPr>
        <p:spPr>
          <a:xfrm>
            <a:off x="6738050" y="4190100"/>
            <a:ext cx="15405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 simply winning</a:t>
            </a:r>
            <a:endParaRPr>
              <a:solidFill>
                <a:schemeClr val="dk2"/>
              </a:solidFill>
              <a:latin typeface="Lora"/>
              <a:ea typeface="Lora"/>
              <a:cs typeface="Lora"/>
              <a:sym typeface="Lora"/>
            </a:endParaRPr>
          </a:p>
        </p:txBody>
      </p:sp>
      <p:sp>
        <p:nvSpPr>
          <p:cNvPr id="1007" name="Google Shape;1007;p8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8" name="Google Shape;1008;p86"/>
          <p:cNvSpPr txBox="1"/>
          <p:nvPr/>
        </p:nvSpPr>
        <p:spPr>
          <a:xfrm>
            <a:off x="799625" y="1311050"/>
            <a:ext cx="37158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chess: white to move</a:t>
            </a:r>
            <a:endParaRPr>
              <a:solidFill>
                <a:schemeClr val="dk2"/>
              </a:solidFill>
              <a:latin typeface="Lora"/>
              <a:ea typeface="Lora"/>
              <a:cs typeface="Lora"/>
              <a:sym typeface="Lora"/>
            </a:endParaRPr>
          </a:p>
        </p:txBody>
      </p:sp>
      <p:sp>
        <p:nvSpPr>
          <p:cNvPr id="1009" name="Google Shape;1009;p86"/>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236D"/>
                </a:solidFill>
                <a:latin typeface="Lora"/>
                <a:ea typeface="Lora"/>
                <a:cs typeface="Lora"/>
                <a:sym typeface="Lora"/>
              </a:rPr>
              <a:t>Look ahead via tree search</a:t>
            </a:r>
            <a:endParaRPr sz="2400">
              <a:solidFill>
                <a:srgbClr val="02236D"/>
              </a:solidFill>
              <a:latin typeface="Lora"/>
              <a:ea typeface="Lora"/>
              <a:cs typeface="Lora"/>
              <a:sym typeface="Lor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7"/>
          <p:cNvSpPr txBox="1"/>
          <p:nvPr/>
        </p:nvSpPr>
        <p:spPr>
          <a:xfrm>
            <a:off x="799625" y="1311050"/>
            <a:ext cx="37158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chess: white to move</a:t>
            </a:r>
            <a:endParaRPr>
              <a:solidFill>
                <a:schemeClr val="dk2"/>
              </a:solidFill>
              <a:latin typeface="Lora"/>
              <a:ea typeface="Lora"/>
              <a:cs typeface="Lora"/>
              <a:sym typeface="Lora"/>
            </a:endParaRPr>
          </a:p>
        </p:txBody>
      </p:sp>
      <p:pic>
        <p:nvPicPr>
          <p:cNvPr id="1016" name="Google Shape;1016;p87"/>
          <p:cNvPicPr preferRelativeResize="0"/>
          <p:nvPr/>
        </p:nvPicPr>
        <p:blipFill>
          <a:blip r:embed="rId3">
            <a:alphaModFix/>
          </a:blip>
          <a:stretch>
            <a:fillRect/>
          </a:stretch>
        </p:blipFill>
        <p:spPr>
          <a:xfrm>
            <a:off x="611475" y="1800563"/>
            <a:ext cx="2307875" cy="2304375"/>
          </a:xfrm>
          <a:prstGeom prst="rect">
            <a:avLst/>
          </a:prstGeom>
          <a:noFill/>
          <a:ln>
            <a:noFill/>
          </a:ln>
        </p:spPr>
      </p:pic>
      <p:pic>
        <p:nvPicPr>
          <p:cNvPr id="1017" name="Google Shape;1017;p87"/>
          <p:cNvPicPr preferRelativeResize="0"/>
          <p:nvPr/>
        </p:nvPicPr>
        <p:blipFill>
          <a:blip r:embed="rId4">
            <a:alphaModFix/>
          </a:blip>
          <a:stretch>
            <a:fillRect/>
          </a:stretch>
        </p:blipFill>
        <p:spPr>
          <a:xfrm>
            <a:off x="4454400" y="2626700"/>
            <a:ext cx="554100" cy="554100"/>
          </a:xfrm>
          <a:prstGeom prst="rect">
            <a:avLst/>
          </a:prstGeom>
          <a:noFill/>
          <a:ln>
            <a:noFill/>
          </a:ln>
        </p:spPr>
      </p:pic>
      <p:pic>
        <p:nvPicPr>
          <p:cNvPr id="1018" name="Google Shape;1018;p87"/>
          <p:cNvPicPr preferRelativeResize="0"/>
          <p:nvPr/>
        </p:nvPicPr>
        <p:blipFill>
          <a:blip r:embed="rId5">
            <a:alphaModFix/>
          </a:blip>
          <a:stretch>
            <a:fillRect/>
          </a:stretch>
        </p:blipFill>
        <p:spPr>
          <a:xfrm>
            <a:off x="5557600" y="1491550"/>
            <a:ext cx="1133424" cy="1135150"/>
          </a:xfrm>
          <a:prstGeom prst="rect">
            <a:avLst/>
          </a:prstGeom>
          <a:noFill/>
          <a:ln>
            <a:noFill/>
          </a:ln>
        </p:spPr>
      </p:pic>
      <p:pic>
        <p:nvPicPr>
          <p:cNvPr id="1019" name="Google Shape;1019;p87"/>
          <p:cNvPicPr preferRelativeResize="0"/>
          <p:nvPr/>
        </p:nvPicPr>
        <p:blipFill>
          <a:blip r:embed="rId6">
            <a:alphaModFix/>
          </a:blip>
          <a:stretch>
            <a:fillRect/>
          </a:stretch>
        </p:blipFill>
        <p:spPr>
          <a:xfrm>
            <a:off x="5557600" y="3116925"/>
            <a:ext cx="1133423" cy="1133423"/>
          </a:xfrm>
          <a:prstGeom prst="rect">
            <a:avLst/>
          </a:prstGeom>
          <a:noFill/>
          <a:ln>
            <a:noFill/>
          </a:ln>
        </p:spPr>
      </p:pic>
      <p:sp>
        <p:nvSpPr>
          <p:cNvPr id="1020" name="Google Shape;1020;p87"/>
          <p:cNvSpPr/>
          <p:nvPr/>
        </p:nvSpPr>
        <p:spPr>
          <a:xfrm rot="991642">
            <a:off x="4889067" y="1935026"/>
            <a:ext cx="283356" cy="608990"/>
          </a:xfrm>
          <a:custGeom>
            <a:rect b="b" l="l" r="r" t="t"/>
            <a:pathLst>
              <a:path extrusionOk="0" h="30866" w="14086">
                <a:moveTo>
                  <a:pt x="100" y="30866"/>
                </a:moveTo>
                <a:cubicBezTo>
                  <a:pt x="341" y="27771"/>
                  <a:pt x="-784" y="17442"/>
                  <a:pt x="1547" y="12298"/>
                </a:cubicBezTo>
                <a:cubicBezTo>
                  <a:pt x="3878" y="7154"/>
                  <a:pt x="11996" y="2050"/>
                  <a:pt x="14086" y="0"/>
                </a:cubicBezTo>
              </a:path>
            </a:pathLst>
          </a:custGeom>
          <a:noFill/>
          <a:ln cap="flat" cmpd="sng" w="9525">
            <a:solidFill>
              <a:schemeClr val="dk2"/>
            </a:solidFill>
            <a:prstDash val="solid"/>
            <a:round/>
            <a:headEnd len="med" w="med" type="none"/>
            <a:tailEnd len="med" w="med" type="stealth"/>
          </a:ln>
        </p:spPr>
      </p:sp>
      <p:sp>
        <p:nvSpPr>
          <p:cNvPr id="1021" name="Google Shape;1021;p87"/>
          <p:cNvSpPr/>
          <p:nvPr/>
        </p:nvSpPr>
        <p:spPr>
          <a:xfrm rot="-3588704">
            <a:off x="4889076" y="3329288"/>
            <a:ext cx="283349" cy="608991"/>
          </a:xfrm>
          <a:custGeom>
            <a:rect b="b" l="l" r="r" t="t"/>
            <a:pathLst>
              <a:path extrusionOk="0" h="30866" w="14086">
                <a:moveTo>
                  <a:pt x="100" y="30866"/>
                </a:moveTo>
                <a:cubicBezTo>
                  <a:pt x="341" y="27771"/>
                  <a:pt x="-784" y="17442"/>
                  <a:pt x="1547" y="12298"/>
                </a:cubicBezTo>
                <a:cubicBezTo>
                  <a:pt x="3878" y="7154"/>
                  <a:pt x="11996" y="2050"/>
                  <a:pt x="14086" y="0"/>
                </a:cubicBezTo>
              </a:path>
            </a:pathLst>
          </a:custGeom>
          <a:noFill/>
          <a:ln cap="flat" cmpd="sng" w="9525">
            <a:solidFill>
              <a:schemeClr val="dk2"/>
            </a:solidFill>
            <a:prstDash val="solid"/>
            <a:round/>
            <a:headEnd len="med" w="med" type="none"/>
            <a:tailEnd len="med" w="med" type="stealth"/>
          </a:ln>
        </p:spPr>
      </p:sp>
      <p:sp>
        <p:nvSpPr>
          <p:cNvPr id="1022" name="Google Shape;1022;p87"/>
          <p:cNvSpPr txBox="1"/>
          <p:nvPr/>
        </p:nvSpPr>
        <p:spPr>
          <a:xfrm>
            <a:off x="4035250" y="3556825"/>
            <a:ext cx="1042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evaluate</a:t>
            </a:r>
            <a:endParaRPr>
              <a:solidFill>
                <a:schemeClr val="dk2"/>
              </a:solidFill>
              <a:latin typeface="Lora"/>
              <a:ea typeface="Lora"/>
              <a:cs typeface="Lora"/>
              <a:sym typeface="Lora"/>
            </a:endParaRPr>
          </a:p>
        </p:txBody>
      </p:sp>
      <p:sp>
        <p:nvSpPr>
          <p:cNvPr id="1023" name="Google Shape;1023;p87"/>
          <p:cNvSpPr txBox="1"/>
          <p:nvPr/>
        </p:nvSpPr>
        <p:spPr>
          <a:xfrm>
            <a:off x="4039125" y="1675625"/>
            <a:ext cx="1042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ora"/>
                <a:ea typeface="Lora"/>
                <a:cs typeface="Lora"/>
                <a:sym typeface="Lora"/>
              </a:rPr>
              <a:t>propose moves</a:t>
            </a:r>
            <a:endParaRPr>
              <a:solidFill>
                <a:schemeClr val="accent1"/>
              </a:solidFill>
              <a:latin typeface="Lora"/>
              <a:ea typeface="Lora"/>
              <a:cs typeface="Lora"/>
              <a:sym typeface="Lora"/>
            </a:endParaRPr>
          </a:p>
        </p:txBody>
      </p:sp>
      <p:sp>
        <p:nvSpPr>
          <p:cNvPr id="1024" name="Google Shape;1024;p87"/>
          <p:cNvSpPr txBox="1"/>
          <p:nvPr/>
        </p:nvSpPr>
        <p:spPr>
          <a:xfrm>
            <a:off x="7018850" y="2711538"/>
            <a:ext cx="1042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simulate</a:t>
            </a:r>
            <a:endParaRPr>
              <a:solidFill>
                <a:schemeClr val="dk2"/>
              </a:solidFill>
              <a:latin typeface="Lora"/>
              <a:ea typeface="Lora"/>
              <a:cs typeface="Lora"/>
              <a:sym typeface="Lora"/>
            </a:endParaRPr>
          </a:p>
        </p:txBody>
      </p:sp>
      <p:sp>
        <p:nvSpPr>
          <p:cNvPr id="1025" name="Google Shape;1025;p87"/>
          <p:cNvSpPr/>
          <p:nvPr/>
        </p:nvSpPr>
        <p:spPr>
          <a:xfrm rot="-9808358">
            <a:off x="7115267" y="3329288"/>
            <a:ext cx="283356" cy="608990"/>
          </a:xfrm>
          <a:custGeom>
            <a:rect b="b" l="l" r="r" t="t"/>
            <a:pathLst>
              <a:path extrusionOk="0" h="30866" w="14086">
                <a:moveTo>
                  <a:pt x="100" y="30866"/>
                </a:moveTo>
                <a:cubicBezTo>
                  <a:pt x="341" y="27771"/>
                  <a:pt x="-784" y="17442"/>
                  <a:pt x="1547" y="12298"/>
                </a:cubicBezTo>
                <a:cubicBezTo>
                  <a:pt x="3878" y="7154"/>
                  <a:pt x="11996" y="2050"/>
                  <a:pt x="14086" y="0"/>
                </a:cubicBezTo>
              </a:path>
            </a:pathLst>
          </a:custGeom>
          <a:noFill/>
          <a:ln cap="flat" cmpd="sng" w="9525">
            <a:solidFill>
              <a:schemeClr val="dk2"/>
            </a:solidFill>
            <a:prstDash val="solid"/>
            <a:round/>
            <a:headEnd len="med" w="med" type="none"/>
            <a:tailEnd len="med" w="med" type="stealth"/>
          </a:ln>
        </p:spPr>
      </p:sp>
      <p:sp>
        <p:nvSpPr>
          <p:cNvPr id="1026" name="Google Shape;1026;p87"/>
          <p:cNvSpPr/>
          <p:nvPr/>
        </p:nvSpPr>
        <p:spPr>
          <a:xfrm rot="7211296">
            <a:off x="7115251" y="1961538"/>
            <a:ext cx="283349" cy="608991"/>
          </a:xfrm>
          <a:custGeom>
            <a:rect b="b" l="l" r="r" t="t"/>
            <a:pathLst>
              <a:path extrusionOk="0" h="30866" w="14086">
                <a:moveTo>
                  <a:pt x="100" y="30866"/>
                </a:moveTo>
                <a:cubicBezTo>
                  <a:pt x="341" y="27771"/>
                  <a:pt x="-784" y="17442"/>
                  <a:pt x="1547" y="12298"/>
                </a:cubicBezTo>
                <a:cubicBezTo>
                  <a:pt x="3878" y="7154"/>
                  <a:pt x="11996" y="2050"/>
                  <a:pt x="14086" y="0"/>
                </a:cubicBezTo>
              </a:path>
            </a:pathLst>
          </a:custGeom>
          <a:noFill/>
          <a:ln cap="flat" cmpd="sng" w="9525">
            <a:solidFill>
              <a:schemeClr val="dk2"/>
            </a:solidFill>
            <a:prstDash val="solid"/>
            <a:round/>
            <a:headEnd len="med" w="med" type="none"/>
            <a:tailEnd len="med" w="med" type="stealth"/>
          </a:ln>
        </p:spPr>
      </p:sp>
      <p:sp>
        <p:nvSpPr>
          <p:cNvPr id="1027" name="Google Shape;1027;p8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28" name="Google Shape;1028;p87"/>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Enhancing Model Capability via Tree Search</a:t>
            </a:r>
            <a:endParaRPr sz="2400">
              <a:solidFill>
                <a:srgbClr val="02236D"/>
              </a:solidFill>
              <a:latin typeface="Lora"/>
              <a:ea typeface="Lora"/>
              <a:cs typeface="Lora"/>
              <a:sym typeface="Lo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8"/>
          <p:cNvSpPr txBox="1"/>
          <p:nvPr/>
        </p:nvSpPr>
        <p:spPr>
          <a:xfrm>
            <a:off x="1242950" y="250675"/>
            <a:ext cx="6644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rgbClr val="02236D"/>
                </a:solidFill>
                <a:latin typeface="Lora"/>
                <a:ea typeface="Lora"/>
                <a:cs typeface="Lora"/>
                <a:sym typeface="Lora"/>
              </a:rPr>
              <a:t>Dialog decision making as tree search</a:t>
            </a:r>
            <a:endParaRPr sz="2400">
              <a:solidFill>
                <a:srgbClr val="02236D"/>
              </a:solidFill>
              <a:latin typeface="Lora"/>
              <a:ea typeface="Lora"/>
              <a:cs typeface="Lora"/>
              <a:sym typeface="Lora"/>
            </a:endParaRPr>
          </a:p>
          <a:p>
            <a:pPr indent="0" lvl="0" marL="0" rtl="0" algn="ctr">
              <a:spcBef>
                <a:spcPts val="0"/>
              </a:spcBef>
              <a:spcAft>
                <a:spcPts val="0"/>
              </a:spcAft>
              <a:buNone/>
            </a:pPr>
            <a:r>
              <a:t/>
            </a:r>
            <a:endParaRPr sz="2400">
              <a:solidFill>
                <a:srgbClr val="02236D"/>
              </a:solidFill>
              <a:latin typeface="Lora"/>
              <a:ea typeface="Lora"/>
              <a:cs typeface="Lora"/>
              <a:sym typeface="Lora"/>
            </a:endParaRPr>
          </a:p>
        </p:txBody>
      </p:sp>
      <p:sp>
        <p:nvSpPr>
          <p:cNvPr id="1035" name="Google Shape;1035;p88"/>
          <p:cNvSpPr txBox="1"/>
          <p:nvPr/>
        </p:nvSpPr>
        <p:spPr>
          <a:xfrm>
            <a:off x="1164900" y="1231450"/>
            <a:ext cx="797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ora"/>
                <a:ea typeface="Lora"/>
                <a:cs typeface="Lora"/>
                <a:sym typeface="Lora"/>
              </a:rPr>
              <a:t>Many dialogue tasks are essentially about </a:t>
            </a:r>
            <a:r>
              <a:rPr lang="en">
                <a:solidFill>
                  <a:schemeClr val="accent1"/>
                </a:solidFill>
                <a:latin typeface="Lora"/>
                <a:ea typeface="Lora"/>
                <a:cs typeface="Lora"/>
                <a:sym typeface="Lora"/>
              </a:rPr>
              <a:t>decision making</a:t>
            </a:r>
            <a:endParaRPr>
              <a:solidFill>
                <a:schemeClr val="accent1"/>
              </a:solidFill>
              <a:latin typeface="Lora"/>
              <a:ea typeface="Lora"/>
              <a:cs typeface="Lora"/>
              <a:sym typeface="Lora"/>
            </a:endParaRPr>
          </a:p>
          <a:p>
            <a:pPr indent="0" lvl="0" marL="0" rtl="0" algn="l">
              <a:spcBef>
                <a:spcPts val="0"/>
              </a:spcBef>
              <a:spcAft>
                <a:spcPts val="0"/>
              </a:spcAft>
              <a:buNone/>
            </a:pPr>
            <a:r>
              <a:rPr lang="en">
                <a:solidFill>
                  <a:schemeClr val="dk2"/>
                </a:solidFill>
                <a:latin typeface="Lora"/>
                <a:ea typeface="Lora"/>
                <a:cs typeface="Lora"/>
                <a:sym typeface="Lora"/>
              </a:rPr>
              <a:t>    We can use </a:t>
            </a:r>
            <a:r>
              <a:rPr lang="en">
                <a:solidFill>
                  <a:schemeClr val="accent1"/>
                </a:solidFill>
                <a:latin typeface="Lora"/>
                <a:ea typeface="Lora"/>
                <a:cs typeface="Lora"/>
                <a:sym typeface="Lora"/>
              </a:rPr>
              <a:t>look-ahead search</a:t>
            </a:r>
            <a:r>
              <a:rPr lang="en">
                <a:solidFill>
                  <a:schemeClr val="dk2"/>
                </a:solidFill>
                <a:latin typeface="Lora"/>
                <a:ea typeface="Lora"/>
                <a:cs typeface="Lora"/>
                <a:sym typeface="Lora"/>
              </a:rPr>
              <a:t> from games like chess to enhance this</a:t>
            </a:r>
            <a:endParaRPr>
              <a:solidFill>
                <a:schemeClr val="dk2"/>
              </a:solidFill>
              <a:latin typeface="Lora"/>
              <a:ea typeface="Lora"/>
              <a:cs typeface="Lora"/>
              <a:sym typeface="Lora"/>
            </a:endParaRPr>
          </a:p>
        </p:txBody>
      </p:sp>
      <p:pic>
        <p:nvPicPr>
          <p:cNvPr id="1036" name="Google Shape;1036;p88"/>
          <p:cNvPicPr preferRelativeResize="0"/>
          <p:nvPr/>
        </p:nvPicPr>
        <p:blipFill rotWithShape="1">
          <a:blip r:embed="rId3">
            <a:alphaModFix/>
          </a:blip>
          <a:srcRect b="0" l="0" r="0" t="0"/>
          <a:stretch/>
        </p:blipFill>
        <p:spPr>
          <a:xfrm>
            <a:off x="928175" y="1309379"/>
            <a:ext cx="634000" cy="634000"/>
          </a:xfrm>
          <a:prstGeom prst="rect">
            <a:avLst/>
          </a:prstGeom>
          <a:noFill/>
          <a:ln>
            <a:noFill/>
          </a:ln>
        </p:spPr>
      </p:pic>
      <p:sp>
        <p:nvSpPr>
          <p:cNvPr id="1037" name="Google Shape;1037;p88"/>
          <p:cNvSpPr txBox="1"/>
          <p:nvPr/>
        </p:nvSpPr>
        <p:spPr>
          <a:xfrm>
            <a:off x="708450" y="831250"/>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ora"/>
                <a:ea typeface="Lora"/>
                <a:cs typeface="Lora"/>
                <a:sym typeface="Lora"/>
              </a:rPr>
              <a:t>Main Idea</a:t>
            </a:r>
            <a:r>
              <a:rPr lang="en">
                <a:solidFill>
                  <a:schemeClr val="dk2"/>
                </a:solidFill>
                <a:latin typeface="Lora"/>
                <a:ea typeface="Lora"/>
                <a:cs typeface="Lora"/>
                <a:sym typeface="Lora"/>
              </a:rPr>
              <a:t>:</a:t>
            </a:r>
            <a:endParaRPr>
              <a:solidFill>
                <a:schemeClr val="dk2"/>
              </a:solidFill>
              <a:latin typeface="Lora"/>
              <a:ea typeface="Lora"/>
              <a:cs typeface="Lora"/>
              <a:sym typeface="Lora"/>
            </a:endParaRPr>
          </a:p>
        </p:txBody>
      </p:sp>
      <p:sp>
        <p:nvSpPr>
          <p:cNvPr id="1038" name="Google Shape;1038;p88"/>
          <p:cNvSpPr/>
          <p:nvPr/>
        </p:nvSpPr>
        <p:spPr>
          <a:xfrm>
            <a:off x="2771125" y="2678475"/>
            <a:ext cx="405300" cy="463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039" name="Google Shape;1039;p88"/>
          <p:cNvSpPr/>
          <p:nvPr/>
        </p:nvSpPr>
        <p:spPr>
          <a:xfrm>
            <a:off x="3403800" y="3091600"/>
            <a:ext cx="615600" cy="70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040" name="Google Shape;1040;p88"/>
          <p:cNvSpPr/>
          <p:nvPr/>
        </p:nvSpPr>
        <p:spPr>
          <a:xfrm>
            <a:off x="5016700" y="3037625"/>
            <a:ext cx="615600" cy="70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041" name="Google Shape;1041;p88"/>
          <p:cNvSpPr/>
          <p:nvPr/>
        </p:nvSpPr>
        <p:spPr>
          <a:xfrm>
            <a:off x="5494525" y="3091600"/>
            <a:ext cx="693600" cy="1093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pic>
        <p:nvPicPr>
          <p:cNvPr id="1042" name="Google Shape;1042;p88"/>
          <p:cNvPicPr preferRelativeResize="0"/>
          <p:nvPr/>
        </p:nvPicPr>
        <p:blipFill>
          <a:blip r:embed="rId4">
            <a:alphaModFix/>
          </a:blip>
          <a:stretch>
            <a:fillRect/>
          </a:stretch>
        </p:blipFill>
        <p:spPr>
          <a:xfrm>
            <a:off x="1121475" y="2312675"/>
            <a:ext cx="985413" cy="1355950"/>
          </a:xfrm>
          <a:prstGeom prst="rect">
            <a:avLst/>
          </a:prstGeom>
          <a:noFill/>
          <a:ln>
            <a:noFill/>
          </a:ln>
        </p:spPr>
      </p:pic>
      <p:pic>
        <p:nvPicPr>
          <p:cNvPr id="1043" name="Google Shape;1043;p88"/>
          <p:cNvPicPr preferRelativeResize="0"/>
          <p:nvPr/>
        </p:nvPicPr>
        <p:blipFill>
          <a:blip r:embed="rId5">
            <a:alphaModFix/>
          </a:blip>
          <a:stretch>
            <a:fillRect/>
          </a:stretch>
        </p:blipFill>
        <p:spPr>
          <a:xfrm>
            <a:off x="7228050" y="2596188"/>
            <a:ext cx="985425" cy="1382900"/>
          </a:xfrm>
          <a:prstGeom prst="rect">
            <a:avLst/>
          </a:prstGeom>
          <a:noFill/>
          <a:ln>
            <a:noFill/>
          </a:ln>
        </p:spPr>
      </p:pic>
      <p:sp>
        <p:nvSpPr>
          <p:cNvPr id="1044" name="Google Shape;1044;p88"/>
          <p:cNvSpPr txBox="1"/>
          <p:nvPr/>
        </p:nvSpPr>
        <p:spPr>
          <a:xfrm>
            <a:off x="3747550" y="35094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AB40"/>
                </a:solidFill>
                <a:highlight>
                  <a:srgbClr val="FFFFFF"/>
                </a:highlight>
                <a:latin typeface="Lora"/>
                <a:ea typeface="Lora"/>
                <a:cs typeface="Lora"/>
                <a:sym typeface="Lora"/>
              </a:rPr>
              <a:t>If I'm in the right place at the right time or am given an opportunity. </a:t>
            </a:r>
            <a:endParaRPr sz="1200">
              <a:solidFill>
                <a:srgbClr val="FFAB40"/>
              </a:solidFill>
              <a:latin typeface="Lora"/>
              <a:ea typeface="Lora"/>
              <a:cs typeface="Lora"/>
              <a:sym typeface="Lora"/>
            </a:endParaRPr>
          </a:p>
        </p:txBody>
      </p:sp>
      <p:sp>
        <p:nvSpPr>
          <p:cNvPr id="1045" name="Google Shape;1045;p88"/>
          <p:cNvSpPr txBox="1"/>
          <p:nvPr/>
        </p:nvSpPr>
        <p:spPr>
          <a:xfrm>
            <a:off x="2426700" y="1943363"/>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ora"/>
                <a:ea typeface="Lora"/>
                <a:cs typeface="Lora"/>
                <a:sym typeface="Lora"/>
              </a:rPr>
              <a:t>[greet]</a:t>
            </a:r>
            <a:r>
              <a:rPr lang="en" sz="1200">
                <a:solidFill>
                  <a:srgbClr val="000000"/>
                </a:solidFill>
                <a:latin typeface="Lora"/>
                <a:ea typeface="Lora"/>
                <a:cs typeface="Lora"/>
                <a:sym typeface="Lora"/>
              </a:rPr>
              <a:t> Hello. How are you doing today?</a:t>
            </a:r>
            <a:endParaRPr sz="1200">
              <a:solidFill>
                <a:srgbClr val="000000"/>
              </a:solidFill>
              <a:latin typeface="Lora"/>
              <a:ea typeface="Lora"/>
              <a:cs typeface="Lora"/>
              <a:sym typeface="Lora"/>
            </a:endParaRPr>
          </a:p>
        </p:txBody>
      </p:sp>
      <p:sp>
        <p:nvSpPr>
          <p:cNvPr id="1046" name="Google Shape;1046;p88"/>
          <p:cNvSpPr txBox="1"/>
          <p:nvPr/>
        </p:nvSpPr>
        <p:spPr>
          <a:xfrm>
            <a:off x="5643250" y="2478750"/>
            <a:ext cx="11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00"/>
                </a:solidFill>
                <a:latin typeface="Lora"/>
                <a:ea typeface="Lora"/>
                <a:cs typeface="Lora"/>
                <a:sym typeface="Lora"/>
              </a:rPr>
              <a:t>I am good!</a:t>
            </a:r>
            <a:endParaRPr sz="1200">
              <a:solidFill>
                <a:srgbClr val="000000"/>
              </a:solidFill>
              <a:latin typeface="Lora"/>
              <a:ea typeface="Lora"/>
              <a:cs typeface="Lora"/>
              <a:sym typeface="Lora"/>
            </a:endParaRPr>
          </a:p>
        </p:txBody>
      </p:sp>
      <p:sp>
        <p:nvSpPr>
          <p:cNvPr id="1047" name="Google Shape;1047;p88"/>
          <p:cNvSpPr txBox="1"/>
          <p:nvPr/>
        </p:nvSpPr>
        <p:spPr>
          <a:xfrm>
            <a:off x="2426700" y="2973300"/>
            <a:ext cx="335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ora"/>
                <a:ea typeface="Lora"/>
                <a:cs typeface="Lora"/>
                <a:sym typeface="Lora"/>
              </a:rPr>
              <a:t>[task-related inquiry]</a:t>
            </a:r>
            <a:r>
              <a:rPr lang="en" sz="1200">
                <a:solidFill>
                  <a:srgbClr val="000000"/>
                </a:solidFill>
                <a:latin typeface="Lora"/>
                <a:ea typeface="Lora"/>
                <a:cs typeface="Lora"/>
                <a:sym typeface="Lora"/>
              </a:rPr>
              <a:t> Great. Have you ever donated to charities?</a:t>
            </a:r>
            <a:endParaRPr sz="1200">
              <a:solidFill>
                <a:srgbClr val="000000"/>
              </a:solidFill>
              <a:latin typeface="Lora"/>
              <a:ea typeface="Lora"/>
              <a:cs typeface="Lora"/>
              <a:sym typeface="Lora"/>
            </a:endParaRPr>
          </a:p>
        </p:txBody>
      </p:sp>
      <p:sp>
        <p:nvSpPr>
          <p:cNvPr id="1048" name="Google Shape;1048;p88"/>
          <p:cNvSpPr txBox="1"/>
          <p:nvPr/>
        </p:nvSpPr>
        <p:spPr>
          <a:xfrm>
            <a:off x="2426700" y="4227125"/>
            <a:ext cx="19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285F4"/>
                </a:solidFill>
                <a:latin typeface="Lora"/>
                <a:ea typeface="Lora"/>
                <a:cs typeface="Lora"/>
                <a:sym typeface="Lora"/>
              </a:rPr>
              <a:t>[what should I say here?] </a:t>
            </a:r>
            <a:endParaRPr sz="1200">
              <a:solidFill>
                <a:srgbClr val="4285F4"/>
              </a:solidFill>
              <a:latin typeface="Lora"/>
              <a:ea typeface="Lora"/>
              <a:cs typeface="Lora"/>
              <a:sym typeface="Lora"/>
            </a:endParaRPr>
          </a:p>
        </p:txBody>
      </p:sp>
      <p:cxnSp>
        <p:nvCxnSpPr>
          <p:cNvPr id="1049" name="Google Shape;1049;p88"/>
          <p:cNvCxnSpPr>
            <a:stCxn id="1042" idx="3"/>
            <a:endCxn id="1045" idx="1"/>
          </p:cNvCxnSpPr>
          <p:nvPr/>
        </p:nvCxnSpPr>
        <p:spPr>
          <a:xfrm flipH="1" rot="10800000">
            <a:off x="2106888" y="2128150"/>
            <a:ext cx="319800" cy="862500"/>
          </a:xfrm>
          <a:prstGeom prst="curvedConnector3">
            <a:avLst>
              <a:gd fmla="val 50002" name="adj1"/>
            </a:avLst>
          </a:prstGeom>
          <a:noFill/>
          <a:ln cap="flat" cmpd="sng" w="9525">
            <a:solidFill>
              <a:srgbClr val="595959"/>
            </a:solidFill>
            <a:prstDash val="solid"/>
            <a:round/>
            <a:headEnd len="med" w="med" type="none"/>
            <a:tailEnd len="med" w="med" type="none"/>
          </a:ln>
        </p:spPr>
      </p:cxnSp>
      <p:cxnSp>
        <p:nvCxnSpPr>
          <p:cNvPr id="1050" name="Google Shape;1050;p88"/>
          <p:cNvCxnSpPr>
            <a:stCxn id="1042" idx="3"/>
            <a:endCxn id="1047" idx="1"/>
          </p:cNvCxnSpPr>
          <p:nvPr/>
        </p:nvCxnSpPr>
        <p:spPr>
          <a:xfrm>
            <a:off x="2106888" y="2990650"/>
            <a:ext cx="319800" cy="259800"/>
          </a:xfrm>
          <a:prstGeom prst="curvedConnector3">
            <a:avLst>
              <a:gd fmla="val 50002" name="adj1"/>
            </a:avLst>
          </a:prstGeom>
          <a:noFill/>
          <a:ln cap="flat" cmpd="sng" w="9525">
            <a:solidFill>
              <a:srgbClr val="595959"/>
            </a:solidFill>
            <a:prstDash val="solid"/>
            <a:round/>
            <a:headEnd len="med" w="med" type="none"/>
            <a:tailEnd len="med" w="med" type="none"/>
          </a:ln>
        </p:spPr>
      </p:cxnSp>
      <p:cxnSp>
        <p:nvCxnSpPr>
          <p:cNvPr id="1051" name="Google Shape;1051;p88"/>
          <p:cNvCxnSpPr>
            <a:stCxn id="1042" idx="3"/>
            <a:endCxn id="1048" idx="1"/>
          </p:cNvCxnSpPr>
          <p:nvPr/>
        </p:nvCxnSpPr>
        <p:spPr>
          <a:xfrm>
            <a:off x="2106888" y="2990650"/>
            <a:ext cx="319800" cy="1421100"/>
          </a:xfrm>
          <a:prstGeom prst="curvedConnector3">
            <a:avLst>
              <a:gd fmla="val 50002" name="adj1"/>
            </a:avLst>
          </a:prstGeom>
          <a:noFill/>
          <a:ln cap="flat" cmpd="sng" w="9525">
            <a:solidFill>
              <a:srgbClr val="595959"/>
            </a:solidFill>
            <a:prstDash val="solid"/>
            <a:round/>
            <a:headEnd len="med" w="med" type="none"/>
            <a:tailEnd len="med" w="med" type="none"/>
          </a:ln>
        </p:spPr>
      </p:cxnSp>
      <p:cxnSp>
        <p:nvCxnSpPr>
          <p:cNvPr id="1052" name="Google Shape;1052;p88"/>
          <p:cNvCxnSpPr>
            <a:stCxn id="1043" idx="1"/>
            <a:endCxn id="1046" idx="3"/>
          </p:cNvCxnSpPr>
          <p:nvPr/>
        </p:nvCxnSpPr>
        <p:spPr>
          <a:xfrm rot="10800000">
            <a:off x="6747450" y="2663337"/>
            <a:ext cx="480600" cy="6243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1053" name="Google Shape;1053;p88"/>
          <p:cNvCxnSpPr>
            <a:stCxn id="1043" idx="1"/>
            <a:endCxn id="1044" idx="3"/>
          </p:cNvCxnSpPr>
          <p:nvPr/>
        </p:nvCxnSpPr>
        <p:spPr>
          <a:xfrm flipH="1">
            <a:off x="6747450" y="3287637"/>
            <a:ext cx="480600" cy="498900"/>
          </a:xfrm>
          <a:prstGeom prst="curvedConnector3">
            <a:avLst>
              <a:gd fmla="val 49990" name="adj1"/>
            </a:avLst>
          </a:prstGeom>
          <a:noFill/>
          <a:ln cap="flat" cmpd="sng" w="9525">
            <a:solidFill>
              <a:srgbClr val="595959"/>
            </a:solidFill>
            <a:prstDash val="solid"/>
            <a:round/>
            <a:headEnd len="med" w="med" type="none"/>
            <a:tailEnd len="med" w="med" type="none"/>
          </a:ln>
        </p:spPr>
      </p:cxnSp>
      <p:sp>
        <p:nvSpPr>
          <p:cNvPr id="1054" name="Google Shape;1054;p88"/>
          <p:cNvSpPr txBox="1"/>
          <p:nvPr/>
        </p:nvSpPr>
        <p:spPr>
          <a:xfrm>
            <a:off x="7069213" y="3957588"/>
            <a:ext cx="13944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latin typeface="Lora"/>
                <a:ea typeface="Lora"/>
                <a:cs typeface="Lora"/>
                <a:sym typeface="Lora"/>
              </a:rPr>
              <a:t>Persuadee</a:t>
            </a:r>
            <a:endParaRPr sz="1800">
              <a:solidFill>
                <a:srgbClr val="595959"/>
              </a:solidFill>
              <a:latin typeface="Lora"/>
              <a:ea typeface="Lora"/>
              <a:cs typeface="Lora"/>
              <a:sym typeface="Lora"/>
            </a:endParaRPr>
          </a:p>
        </p:txBody>
      </p:sp>
      <p:sp>
        <p:nvSpPr>
          <p:cNvPr id="1055" name="Google Shape;1055;p88"/>
          <p:cNvSpPr/>
          <p:nvPr/>
        </p:nvSpPr>
        <p:spPr>
          <a:xfrm>
            <a:off x="3907225" y="2409000"/>
            <a:ext cx="2614200" cy="1824300"/>
          </a:xfrm>
          <a:prstGeom prst="cloud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pic>
        <p:nvPicPr>
          <p:cNvPr id="1056" name="Google Shape;1056;p88"/>
          <p:cNvPicPr preferRelativeResize="0"/>
          <p:nvPr/>
        </p:nvPicPr>
        <p:blipFill rotWithShape="1">
          <a:blip r:embed="rId6">
            <a:alphaModFix/>
          </a:blip>
          <a:srcRect b="4109" l="2587" r="3674" t="4964"/>
          <a:stretch/>
        </p:blipFill>
        <p:spPr>
          <a:xfrm>
            <a:off x="4199225" y="2761325"/>
            <a:ext cx="2072425" cy="1130276"/>
          </a:xfrm>
          <a:prstGeom prst="rect">
            <a:avLst/>
          </a:prstGeom>
          <a:noFill/>
          <a:ln>
            <a:noFill/>
          </a:ln>
        </p:spPr>
      </p:pic>
      <p:sp>
        <p:nvSpPr>
          <p:cNvPr id="1057" name="Google Shape;1057;p88"/>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pic>
        <p:nvPicPr>
          <p:cNvPr id="1058" name="Google Shape;1058;p88"/>
          <p:cNvPicPr preferRelativeResize="0"/>
          <p:nvPr/>
        </p:nvPicPr>
        <p:blipFill>
          <a:blip r:embed="rId7">
            <a:alphaModFix/>
          </a:blip>
          <a:stretch>
            <a:fillRect/>
          </a:stretch>
        </p:blipFill>
        <p:spPr>
          <a:xfrm>
            <a:off x="4299525" y="4372398"/>
            <a:ext cx="289830" cy="289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89"/>
          <p:cNvSpPr txBox="1"/>
          <p:nvPr/>
        </p:nvSpPr>
        <p:spPr>
          <a:xfrm>
            <a:off x="1242950" y="250675"/>
            <a:ext cx="6644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rgbClr val="02236D"/>
                </a:solidFill>
                <a:latin typeface="Lora"/>
                <a:ea typeface="Lora"/>
                <a:cs typeface="Lora"/>
                <a:sym typeface="Lora"/>
              </a:rPr>
              <a:t>Dialog decision making as tree search</a:t>
            </a:r>
            <a:endParaRPr sz="2400">
              <a:solidFill>
                <a:srgbClr val="02236D"/>
              </a:solidFill>
              <a:latin typeface="Lora"/>
              <a:ea typeface="Lora"/>
              <a:cs typeface="Lora"/>
              <a:sym typeface="Lora"/>
            </a:endParaRPr>
          </a:p>
          <a:p>
            <a:pPr indent="0" lvl="0" marL="0" rtl="0" algn="l">
              <a:spcBef>
                <a:spcPts val="0"/>
              </a:spcBef>
              <a:spcAft>
                <a:spcPts val="0"/>
              </a:spcAft>
              <a:buNone/>
            </a:pPr>
            <a:r>
              <a:t/>
            </a:r>
            <a:endParaRPr sz="2400">
              <a:solidFill>
                <a:srgbClr val="02236D"/>
              </a:solidFill>
              <a:latin typeface="Lora"/>
              <a:ea typeface="Lora"/>
              <a:cs typeface="Lora"/>
              <a:sym typeface="Lora"/>
            </a:endParaRPr>
          </a:p>
        </p:txBody>
      </p:sp>
      <p:sp>
        <p:nvSpPr>
          <p:cNvPr id="1065" name="Google Shape;1065;p89"/>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sp>
        <p:nvSpPr>
          <p:cNvPr id="1066" name="Google Shape;1066;p89"/>
          <p:cNvSpPr txBox="1"/>
          <p:nvPr/>
        </p:nvSpPr>
        <p:spPr>
          <a:xfrm>
            <a:off x="492275" y="964825"/>
            <a:ext cx="59052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Lora"/>
                <a:ea typeface="Lora"/>
                <a:cs typeface="Lora"/>
                <a:sym typeface="Lora"/>
              </a:rPr>
              <a:t>MCTS with </a:t>
            </a:r>
            <a:r>
              <a:rPr b="1" lang="en">
                <a:solidFill>
                  <a:srgbClr val="4285F4"/>
                </a:solidFill>
                <a:latin typeface="Lora"/>
                <a:ea typeface="Lora"/>
                <a:cs typeface="Lora"/>
                <a:sym typeface="Lora"/>
              </a:rPr>
              <a:t>Zero-training</a:t>
            </a:r>
            <a:endParaRPr b="1">
              <a:solidFill>
                <a:srgbClr val="4285F4"/>
              </a:solidFill>
              <a:latin typeface="Lora"/>
              <a:ea typeface="Lora"/>
              <a:cs typeface="Lora"/>
              <a:sym typeface="Lora"/>
            </a:endParaRPr>
          </a:p>
        </p:txBody>
      </p:sp>
      <p:sp>
        <p:nvSpPr>
          <p:cNvPr id="1067" name="Google Shape;1067;p89"/>
          <p:cNvSpPr txBox="1"/>
          <p:nvPr/>
        </p:nvSpPr>
        <p:spPr>
          <a:xfrm>
            <a:off x="561775" y="1279925"/>
            <a:ext cx="8418600" cy="90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search (potentially) promising actions               </a:t>
            </a:r>
            <a:r>
              <a:rPr b="1" lang="en">
                <a:solidFill>
                  <a:srgbClr val="4285F4"/>
                </a:solidFill>
                <a:latin typeface="Lora"/>
                <a:ea typeface="Lora"/>
                <a:cs typeface="Lora"/>
                <a:sym typeface="Lora"/>
              </a:rPr>
              <a:t>= prompt an LLM to act as </a:t>
            </a:r>
            <a:r>
              <a:rPr b="1" i="1" lang="en">
                <a:solidFill>
                  <a:srgbClr val="4285F4"/>
                </a:solidFill>
                <a:latin typeface="Lora"/>
                <a:ea typeface="Lora"/>
                <a:cs typeface="Lora"/>
                <a:sym typeface="Lora"/>
              </a:rPr>
              <a:t>π</a:t>
            </a:r>
            <a:endParaRPr>
              <a:solidFill>
                <a:srgbClr val="4285F4"/>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simulate action outcomes                                    </a:t>
            </a:r>
            <a:r>
              <a:rPr b="1" lang="en">
                <a:solidFill>
                  <a:srgbClr val="4285F4"/>
                </a:solidFill>
                <a:latin typeface="Lora"/>
                <a:ea typeface="Lora"/>
                <a:cs typeface="Lora"/>
                <a:sym typeface="Lora"/>
              </a:rPr>
              <a:t>= prompt an LLM to act as </a:t>
            </a:r>
            <a:r>
              <a:rPr b="1" i="1" lang="en">
                <a:solidFill>
                  <a:srgbClr val="4285F4"/>
                </a:solidFill>
                <a:latin typeface="Lora"/>
                <a:ea typeface="Lora"/>
                <a:cs typeface="Lora"/>
                <a:sym typeface="Lora"/>
              </a:rPr>
              <a:t>M</a:t>
            </a:r>
            <a:endParaRPr i="1">
              <a:solidFill>
                <a:srgbClr val="4285F4"/>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evaluate action quality                                          </a:t>
            </a:r>
            <a:r>
              <a:rPr b="1" lang="en">
                <a:solidFill>
                  <a:srgbClr val="4285F4"/>
                </a:solidFill>
                <a:latin typeface="Lora"/>
                <a:ea typeface="Lora"/>
                <a:cs typeface="Lora"/>
                <a:sym typeface="Lora"/>
              </a:rPr>
              <a:t>= prompt an LLM to act as </a:t>
            </a:r>
            <a:r>
              <a:rPr b="1" i="1" lang="en">
                <a:solidFill>
                  <a:srgbClr val="4285F4"/>
                </a:solidFill>
                <a:latin typeface="Lora"/>
                <a:ea typeface="Lora"/>
                <a:cs typeface="Lora"/>
                <a:sym typeface="Lora"/>
              </a:rPr>
              <a:t>V</a:t>
            </a:r>
            <a:endParaRPr>
              <a:solidFill>
                <a:srgbClr val="4285F4"/>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update its estimate of each actions quality</a:t>
            </a:r>
            <a:endParaRPr>
              <a:latin typeface="Lora"/>
              <a:ea typeface="Lora"/>
              <a:cs typeface="Lora"/>
              <a:sym typeface="Lora"/>
            </a:endParaRPr>
          </a:p>
        </p:txBody>
      </p:sp>
      <p:sp>
        <p:nvSpPr>
          <p:cNvPr id="1068" name="Google Shape;1068;p89"/>
          <p:cNvSpPr/>
          <p:nvPr/>
        </p:nvSpPr>
        <p:spPr>
          <a:xfrm>
            <a:off x="321300" y="83340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pic>
        <p:nvPicPr>
          <p:cNvPr id="1069" name="Google Shape;1069;p89"/>
          <p:cNvPicPr preferRelativeResize="0"/>
          <p:nvPr/>
        </p:nvPicPr>
        <p:blipFill>
          <a:blip r:embed="rId3">
            <a:alphaModFix/>
          </a:blip>
          <a:stretch>
            <a:fillRect/>
          </a:stretch>
        </p:blipFill>
        <p:spPr>
          <a:xfrm>
            <a:off x="7717100" y="1498475"/>
            <a:ext cx="463801" cy="4638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90"/>
          <p:cNvSpPr txBox="1"/>
          <p:nvPr/>
        </p:nvSpPr>
        <p:spPr>
          <a:xfrm>
            <a:off x="1242950" y="250675"/>
            <a:ext cx="6644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rgbClr val="02236D"/>
                </a:solidFill>
                <a:latin typeface="Lora"/>
                <a:ea typeface="Lora"/>
                <a:cs typeface="Lora"/>
                <a:sym typeface="Lora"/>
              </a:rPr>
              <a:t>Dialog decision making as tree search</a:t>
            </a:r>
            <a:endParaRPr sz="2400">
              <a:solidFill>
                <a:srgbClr val="02236D"/>
              </a:solidFill>
              <a:latin typeface="Lora"/>
              <a:ea typeface="Lora"/>
              <a:cs typeface="Lora"/>
              <a:sym typeface="Lora"/>
            </a:endParaRPr>
          </a:p>
          <a:p>
            <a:pPr indent="0" lvl="0" marL="0" rtl="0" algn="l">
              <a:spcBef>
                <a:spcPts val="0"/>
              </a:spcBef>
              <a:spcAft>
                <a:spcPts val="0"/>
              </a:spcAft>
              <a:buNone/>
            </a:pPr>
            <a:r>
              <a:t/>
            </a:r>
            <a:endParaRPr sz="2400">
              <a:solidFill>
                <a:srgbClr val="02236D"/>
              </a:solidFill>
              <a:latin typeface="Lora"/>
              <a:ea typeface="Lora"/>
              <a:cs typeface="Lora"/>
              <a:sym typeface="Lora"/>
            </a:endParaRPr>
          </a:p>
        </p:txBody>
      </p:sp>
      <p:sp>
        <p:nvSpPr>
          <p:cNvPr id="1076" name="Google Shape;1076;p90"/>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sp>
        <p:nvSpPr>
          <p:cNvPr id="1077" name="Google Shape;1077;p90"/>
          <p:cNvSpPr txBox="1"/>
          <p:nvPr/>
        </p:nvSpPr>
        <p:spPr>
          <a:xfrm>
            <a:off x="492275" y="964825"/>
            <a:ext cx="59052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Lora"/>
                <a:ea typeface="Lora"/>
                <a:cs typeface="Lora"/>
                <a:sym typeface="Lora"/>
              </a:rPr>
              <a:t>MCTS with </a:t>
            </a:r>
            <a:r>
              <a:rPr b="1" lang="en">
                <a:solidFill>
                  <a:srgbClr val="4285F4"/>
                </a:solidFill>
                <a:latin typeface="Lora"/>
                <a:ea typeface="Lora"/>
                <a:cs typeface="Lora"/>
                <a:sym typeface="Lora"/>
              </a:rPr>
              <a:t>Zero-training</a:t>
            </a:r>
            <a:endParaRPr b="1">
              <a:solidFill>
                <a:srgbClr val="4285F4"/>
              </a:solidFill>
              <a:latin typeface="Lora"/>
              <a:ea typeface="Lora"/>
              <a:cs typeface="Lora"/>
              <a:sym typeface="Lora"/>
            </a:endParaRPr>
          </a:p>
        </p:txBody>
      </p:sp>
      <p:sp>
        <p:nvSpPr>
          <p:cNvPr id="1078" name="Google Shape;1078;p90"/>
          <p:cNvSpPr txBox="1"/>
          <p:nvPr/>
        </p:nvSpPr>
        <p:spPr>
          <a:xfrm>
            <a:off x="561775" y="1279925"/>
            <a:ext cx="8418600" cy="90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search (potentially) promising actions               </a:t>
            </a:r>
            <a:r>
              <a:rPr b="1" lang="en">
                <a:solidFill>
                  <a:srgbClr val="4285F4"/>
                </a:solidFill>
                <a:latin typeface="Lora"/>
                <a:ea typeface="Lora"/>
                <a:cs typeface="Lora"/>
                <a:sym typeface="Lora"/>
              </a:rPr>
              <a:t>= prompt an LLM to act as </a:t>
            </a:r>
            <a:r>
              <a:rPr b="1" i="1" lang="en">
                <a:solidFill>
                  <a:srgbClr val="4285F4"/>
                </a:solidFill>
                <a:latin typeface="Lora"/>
                <a:ea typeface="Lora"/>
                <a:cs typeface="Lora"/>
                <a:sym typeface="Lora"/>
              </a:rPr>
              <a:t>π</a:t>
            </a:r>
            <a:endParaRPr>
              <a:solidFill>
                <a:srgbClr val="4285F4"/>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simulate action outcomes                                    </a:t>
            </a:r>
            <a:r>
              <a:rPr b="1" lang="en">
                <a:solidFill>
                  <a:srgbClr val="4285F4"/>
                </a:solidFill>
                <a:latin typeface="Lora"/>
                <a:ea typeface="Lora"/>
                <a:cs typeface="Lora"/>
                <a:sym typeface="Lora"/>
              </a:rPr>
              <a:t>= prompt an LLM to act as </a:t>
            </a:r>
            <a:r>
              <a:rPr b="1" i="1" lang="en">
                <a:solidFill>
                  <a:srgbClr val="4285F4"/>
                </a:solidFill>
                <a:latin typeface="Lora"/>
                <a:ea typeface="Lora"/>
                <a:cs typeface="Lora"/>
                <a:sym typeface="Lora"/>
              </a:rPr>
              <a:t>M</a:t>
            </a:r>
            <a:endParaRPr i="1">
              <a:solidFill>
                <a:srgbClr val="4285F4"/>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evaluate action quality                                          </a:t>
            </a:r>
            <a:r>
              <a:rPr b="1" lang="en">
                <a:solidFill>
                  <a:srgbClr val="4285F4"/>
                </a:solidFill>
                <a:latin typeface="Lora"/>
                <a:ea typeface="Lora"/>
                <a:cs typeface="Lora"/>
                <a:sym typeface="Lora"/>
              </a:rPr>
              <a:t>= prompt an LLM to act as </a:t>
            </a:r>
            <a:r>
              <a:rPr b="1" i="1" lang="en">
                <a:solidFill>
                  <a:srgbClr val="4285F4"/>
                </a:solidFill>
                <a:latin typeface="Lora"/>
                <a:ea typeface="Lora"/>
                <a:cs typeface="Lora"/>
                <a:sym typeface="Lora"/>
              </a:rPr>
              <a:t>V</a:t>
            </a:r>
            <a:endParaRPr>
              <a:solidFill>
                <a:srgbClr val="4285F4"/>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update its estimate of each actions quality</a:t>
            </a:r>
            <a:endParaRPr>
              <a:latin typeface="Lora"/>
              <a:ea typeface="Lora"/>
              <a:cs typeface="Lora"/>
              <a:sym typeface="Lora"/>
            </a:endParaRPr>
          </a:p>
        </p:txBody>
      </p:sp>
      <p:sp>
        <p:nvSpPr>
          <p:cNvPr id="1079" name="Google Shape;1079;p90"/>
          <p:cNvSpPr/>
          <p:nvPr/>
        </p:nvSpPr>
        <p:spPr>
          <a:xfrm>
            <a:off x="321300" y="83340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pic>
        <p:nvPicPr>
          <p:cNvPr id="1080" name="Google Shape;1080;p90"/>
          <p:cNvPicPr preferRelativeResize="0"/>
          <p:nvPr/>
        </p:nvPicPr>
        <p:blipFill>
          <a:blip r:embed="rId3">
            <a:alphaModFix/>
          </a:blip>
          <a:stretch>
            <a:fillRect/>
          </a:stretch>
        </p:blipFill>
        <p:spPr>
          <a:xfrm>
            <a:off x="7717100" y="1498475"/>
            <a:ext cx="463801" cy="463801"/>
          </a:xfrm>
          <a:prstGeom prst="rect">
            <a:avLst/>
          </a:prstGeom>
          <a:noFill/>
          <a:ln>
            <a:noFill/>
          </a:ln>
        </p:spPr>
      </p:pic>
      <p:sp>
        <p:nvSpPr>
          <p:cNvPr id="1081" name="Google Shape;1081;p90"/>
          <p:cNvSpPr txBox="1"/>
          <p:nvPr/>
        </p:nvSpPr>
        <p:spPr>
          <a:xfrm>
            <a:off x="3613800" y="2382000"/>
            <a:ext cx="220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285F4"/>
                </a:solidFill>
                <a:latin typeface="Lora"/>
                <a:ea typeface="Lora"/>
                <a:cs typeface="Lora"/>
                <a:sym typeface="Lora"/>
              </a:rPr>
              <a:t>LLM as user simulator</a:t>
            </a:r>
            <a:endParaRPr/>
          </a:p>
        </p:txBody>
      </p:sp>
      <p:pic>
        <p:nvPicPr>
          <p:cNvPr id="1082" name="Google Shape;1082;p90"/>
          <p:cNvPicPr preferRelativeResize="0"/>
          <p:nvPr/>
        </p:nvPicPr>
        <p:blipFill>
          <a:blip r:embed="rId4">
            <a:alphaModFix/>
          </a:blip>
          <a:stretch>
            <a:fillRect/>
          </a:stretch>
        </p:blipFill>
        <p:spPr>
          <a:xfrm>
            <a:off x="2773225" y="2901250"/>
            <a:ext cx="3995699" cy="1305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91"/>
          <p:cNvSpPr txBox="1"/>
          <p:nvPr/>
        </p:nvSpPr>
        <p:spPr>
          <a:xfrm>
            <a:off x="1242950" y="250675"/>
            <a:ext cx="6644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rgbClr val="02236D"/>
                </a:solidFill>
                <a:latin typeface="Lora"/>
                <a:ea typeface="Lora"/>
                <a:cs typeface="Lora"/>
                <a:sym typeface="Lora"/>
              </a:rPr>
              <a:t>Dialog decision making as tree search</a:t>
            </a:r>
            <a:endParaRPr sz="2400">
              <a:solidFill>
                <a:srgbClr val="02236D"/>
              </a:solidFill>
              <a:latin typeface="Lora"/>
              <a:ea typeface="Lora"/>
              <a:cs typeface="Lora"/>
              <a:sym typeface="Lora"/>
            </a:endParaRPr>
          </a:p>
          <a:p>
            <a:pPr indent="0" lvl="0" marL="0" rtl="0" algn="l">
              <a:spcBef>
                <a:spcPts val="0"/>
              </a:spcBef>
              <a:spcAft>
                <a:spcPts val="0"/>
              </a:spcAft>
              <a:buNone/>
            </a:pPr>
            <a:r>
              <a:t/>
            </a:r>
            <a:endParaRPr sz="2400">
              <a:solidFill>
                <a:srgbClr val="02236D"/>
              </a:solidFill>
              <a:latin typeface="Lora"/>
              <a:ea typeface="Lora"/>
              <a:cs typeface="Lora"/>
              <a:sym typeface="Lora"/>
            </a:endParaRPr>
          </a:p>
        </p:txBody>
      </p:sp>
      <p:sp>
        <p:nvSpPr>
          <p:cNvPr id="1089" name="Google Shape;1089;p91"/>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sp>
        <p:nvSpPr>
          <p:cNvPr id="1090" name="Google Shape;1090;p91"/>
          <p:cNvSpPr txBox="1"/>
          <p:nvPr/>
        </p:nvSpPr>
        <p:spPr>
          <a:xfrm>
            <a:off x="492275" y="964825"/>
            <a:ext cx="59052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Lora"/>
                <a:ea typeface="Lora"/>
                <a:cs typeface="Lora"/>
                <a:sym typeface="Lora"/>
              </a:rPr>
              <a:t>MCTS with </a:t>
            </a:r>
            <a:r>
              <a:rPr b="1" lang="en">
                <a:solidFill>
                  <a:srgbClr val="4285F4"/>
                </a:solidFill>
                <a:latin typeface="Lora"/>
                <a:ea typeface="Lora"/>
                <a:cs typeface="Lora"/>
                <a:sym typeface="Lora"/>
              </a:rPr>
              <a:t>Zero-training</a:t>
            </a:r>
            <a:endParaRPr b="1">
              <a:solidFill>
                <a:srgbClr val="4285F4"/>
              </a:solidFill>
              <a:latin typeface="Lora"/>
              <a:ea typeface="Lora"/>
              <a:cs typeface="Lora"/>
              <a:sym typeface="Lora"/>
            </a:endParaRPr>
          </a:p>
        </p:txBody>
      </p:sp>
      <p:sp>
        <p:nvSpPr>
          <p:cNvPr id="1091" name="Google Shape;1091;p91"/>
          <p:cNvSpPr txBox="1"/>
          <p:nvPr/>
        </p:nvSpPr>
        <p:spPr>
          <a:xfrm>
            <a:off x="561775" y="1279925"/>
            <a:ext cx="8418600" cy="90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search (potentially) promising actions               </a:t>
            </a:r>
            <a:r>
              <a:rPr b="1" lang="en">
                <a:solidFill>
                  <a:srgbClr val="4285F4"/>
                </a:solidFill>
                <a:latin typeface="Lora"/>
                <a:ea typeface="Lora"/>
                <a:cs typeface="Lora"/>
                <a:sym typeface="Lora"/>
              </a:rPr>
              <a:t>= prompt an LLM to act as </a:t>
            </a:r>
            <a:r>
              <a:rPr b="1" i="1" lang="en">
                <a:solidFill>
                  <a:srgbClr val="4285F4"/>
                </a:solidFill>
                <a:latin typeface="Lora"/>
                <a:ea typeface="Lora"/>
                <a:cs typeface="Lora"/>
                <a:sym typeface="Lora"/>
              </a:rPr>
              <a:t>π</a:t>
            </a:r>
            <a:endParaRPr>
              <a:solidFill>
                <a:srgbClr val="4285F4"/>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simulate action outcomes                                    </a:t>
            </a:r>
            <a:r>
              <a:rPr b="1" lang="en">
                <a:solidFill>
                  <a:srgbClr val="4285F4"/>
                </a:solidFill>
                <a:latin typeface="Lora"/>
                <a:ea typeface="Lora"/>
                <a:cs typeface="Lora"/>
                <a:sym typeface="Lora"/>
              </a:rPr>
              <a:t>= prompt an LLM to act as </a:t>
            </a:r>
            <a:r>
              <a:rPr b="1" i="1" lang="en">
                <a:solidFill>
                  <a:srgbClr val="4285F4"/>
                </a:solidFill>
                <a:latin typeface="Lora"/>
                <a:ea typeface="Lora"/>
                <a:cs typeface="Lora"/>
                <a:sym typeface="Lora"/>
              </a:rPr>
              <a:t>M</a:t>
            </a:r>
            <a:endParaRPr i="1">
              <a:solidFill>
                <a:srgbClr val="4285F4"/>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evaluate action quality                                          </a:t>
            </a:r>
            <a:r>
              <a:rPr b="1" lang="en">
                <a:solidFill>
                  <a:srgbClr val="4285F4"/>
                </a:solidFill>
                <a:latin typeface="Lora"/>
                <a:ea typeface="Lora"/>
                <a:cs typeface="Lora"/>
                <a:sym typeface="Lora"/>
              </a:rPr>
              <a:t>= prompt an LLM to act as </a:t>
            </a:r>
            <a:r>
              <a:rPr b="1" i="1" lang="en">
                <a:solidFill>
                  <a:srgbClr val="4285F4"/>
                </a:solidFill>
                <a:latin typeface="Lora"/>
                <a:ea typeface="Lora"/>
                <a:cs typeface="Lora"/>
                <a:sym typeface="Lora"/>
              </a:rPr>
              <a:t>V</a:t>
            </a:r>
            <a:endParaRPr>
              <a:solidFill>
                <a:srgbClr val="4285F4"/>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update its estimate of each actions quality</a:t>
            </a:r>
            <a:endParaRPr>
              <a:latin typeface="Lora"/>
              <a:ea typeface="Lora"/>
              <a:cs typeface="Lora"/>
              <a:sym typeface="Lora"/>
            </a:endParaRPr>
          </a:p>
        </p:txBody>
      </p:sp>
      <p:sp>
        <p:nvSpPr>
          <p:cNvPr id="1092" name="Google Shape;1092;p91"/>
          <p:cNvSpPr/>
          <p:nvPr/>
        </p:nvSpPr>
        <p:spPr>
          <a:xfrm>
            <a:off x="321300" y="83340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pic>
        <p:nvPicPr>
          <p:cNvPr id="1093" name="Google Shape;1093;p91"/>
          <p:cNvPicPr preferRelativeResize="0"/>
          <p:nvPr/>
        </p:nvPicPr>
        <p:blipFill>
          <a:blip r:embed="rId3">
            <a:alphaModFix/>
          </a:blip>
          <a:stretch>
            <a:fillRect/>
          </a:stretch>
        </p:blipFill>
        <p:spPr>
          <a:xfrm>
            <a:off x="7717100" y="1498475"/>
            <a:ext cx="463801" cy="463801"/>
          </a:xfrm>
          <a:prstGeom prst="rect">
            <a:avLst/>
          </a:prstGeom>
          <a:noFill/>
          <a:ln>
            <a:noFill/>
          </a:ln>
        </p:spPr>
      </p:pic>
      <p:sp>
        <p:nvSpPr>
          <p:cNvPr id="1094" name="Google Shape;1094;p91"/>
          <p:cNvSpPr txBox="1"/>
          <p:nvPr/>
        </p:nvSpPr>
        <p:spPr>
          <a:xfrm>
            <a:off x="3598250" y="2310475"/>
            <a:ext cx="220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285F4"/>
                </a:solidFill>
                <a:latin typeface="Lora"/>
                <a:ea typeface="Lora"/>
                <a:cs typeface="Lora"/>
                <a:sym typeface="Lora"/>
              </a:rPr>
              <a:t>LLM as value function</a:t>
            </a:r>
            <a:endParaRPr/>
          </a:p>
        </p:txBody>
      </p:sp>
      <p:pic>
        <p:nvPicPr>
          <p:cNvPr id="1095" name="Google Shape;1095;p91"/>
          <p:cNvPicPr preferRelativeResize="0"/>
          <p:nvPr/>
        </p:nvPicPr>
        <p:blipFill>
          <a:blip r:embed="rId4">
            <a:alphaModFix/>
          </a:blip>
          <a:stretch>
            <a:fillRect/>
          </a:stretch>
        </p:blipFill>
        <p:spPr>
          <a:xfrm>
            <a:off x="2890775" y="2631975"/>
            <a:ext cx="3560201" cy="2292300"/>
          </a:xfrm>
          <a:prstGeom prst="rect">
            <a:avLst/>
          </a:prstGeom>
          <a:noFill/>
          <a:ln>
            <a:noFill/>
          </a:ln>
        </p:spPr>
      </p:pic>
      <p:sp>
        <p:nvSpPr>
          <p:cNvPr id="1096" name="Google Shape;1096;p91"/>
          <p:cNvSpPr/>
          <p:nvPr/>
        </p:nvSpPr>
        <p:spPr>
          <a:xfrm>
            <a:off x="2760625" y="3906875"/>
            <a:ext cx="2841300" cy="554100"/>
          </a:xfrm>
          <a:prstGeom prst="ellipse">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7"/>
          <p:cNvPicPr preferRelativeResize="0"/>
          <p:nvPr/>
        </p:nvPicPr>
        <p:blipFill rotWithShape="1">
          <a:blip r:embed="rId3">
            <a:alphaModFix/>
          </a:blip>
          <a:srcRect b="-9689" l="0" r="0" t="9690"/>
          <a:stretch/>
        </p:blipFill>
        <p:spPr>
          <a:xfrm>
            <a:off x="62679" y="965392"/>
            <a:ext cx="9018639" cy="4423032"/>
          </a:xfrm>
          <a:prstGeom prst="rect">
            <a:avLst/>
          </a:prstGeom>
          <a:noFill/>
          <a:ln>
            <a:noFill/>
          </a:ln>
        </p:spPr>
      </p:pic>
      <p:sp>
        <p:nvSpPr>
          <p:cNvPr id="214" name="Google Shape;214;p47"/>
          <p:cNvSpPr txBox="1"/>
          <p:nvPr/>
        </p:nvSpPr>
        <p:spPr>
          <a:xfrm>
            <a:off x="7315200" y="4958692"/>
            <a:ext cx="18288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Slide: Alex Wang @Scale AI</a:t>
            </a:r>
            <a:endParaRPr sz="700"/>
          </a:p>
        </p:txBody>
      </p:sp>
      <p:sp>
        <p:nvSpPr>
          <p:cNvPr id="215" name="Google Shape;215;p47"/>
          <p:cNvSpPr txBox="1"/>
          <p:nvPr>
            <p:ph idx="4294967295" type="title"/>
          </p:nvPr>
        </p:nvSpPr>
        <p:spPr>
          <a:xfrm>
            <a:off x="311700" y="1164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rgbClr val="02236D"/>
                </a:solidFill>
                <a:latin typeface="Lora"/>
                <a:ea typeface="Lora"/>
                <a:cs typeface="Lora"/>
                <a:sym typeface="Lora"/>
              </a:rPr>
              <a:t>AI Agent Deployment Consideration</a:t>
            </a:r>
            <a:endParaRPr sz="2400">
              <a:solidFill>
                <a:srgbClr val="02236D"/>
              </a:solidFill>
              <a:latin typeface="Lora"/>
              <a:ea typeface="Lora"/>
              <a:cs typeface="Lora"/>
              <a:sym typeface="Lor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92"/>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236D"/>
                </a:solidFill>
                <a:latin typeface="Lora"/>
                <a:ea typeface="Lora"/>
                <a:cs typeface="Lora"/>
                <a:sym typeface="Lora"/>
              </a:rPr>
              <a:t>Open-Loop MCTS for dialogs</a:t>
            </a:r>
            <a:endParaRPr sz="2400">
              <a:solidFill>
                <a:srgbClr val="02236D"/>
              </a:solidFill>
              <a:latin typeface="Lora"/>
              <a:ea typeface="Lora"/>
              <a:cs typeface="Lora"/>
              <a:sym typeface="Lora"/>
            </a:endParaRPr>
          </a:p>
        </p:txBody>
      </p:sp>
      <p:sp>
        <p:nvSpPr>
          <p:cNvPr id="1103" name="Google Shape;1103;p92"/>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sp>
        <p:nvSpPr>
          <p:cNvPr id="1104" name="Google Shape;1104;p92"/>
          <p:cNvSpPr txBox="1"/>
          <p:nvPr/>
        </p:nvSpPr>
        <p:spPr>
          <a:xfrm>
            <a:off x="469575" y="976325"/>
            <a:ext cx="59052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Lora"/>
                <a:ea typeface="Lora"/>
                <a:cs typeface="Lora"/>
                <a:sym typeface="Lora"/>
              </a:rPr>
              <a:t>MCTS with </a:t>
            </a:r>
            <a:r>
              <a:rPr b="1" lang="en">
                <a:solidFill>
                  <a:srgbClr val="4285F4"/>
                </a:solidFill>
                <a:latin typeface="Lora"/>
                <a:ea typeface="Lora"/>
                <a:cs typeface="Lora"/>
                <a:sym typeface="Lora"/>
              </a:rPr>
              <a:t>Zero-training</a:t>
            </a:r>
            <a:endParaRPr b="1">
              <a:solidFill>
                <a:srgbClr val="4285F4"/>
              </a:solidFill>
              <a:latin typeface="Lora"/>
              <a:ea typeface="Lora"/>
              <a:cs typeface="Lora"/>
              <a:sym typeface="Lora"/>
            </a:endParaRPr>
          </a:p>
        </p:txBody>
      </p:sp>
      <p:sp>
        <p:nvSpPr>
          <p:cNvPr id="1105" name="Google Shape;1105;p92"/>
          <p:cNvSpPr/>
          <p:nvPr/>
        </p:nvSpPr>
        <p:spPr>
          <a:xfrm>
            <a:off x="291475" y="8047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sp>
        <p:nvSpPr>
          <p:cNvPr id="1106" name="Google Shape;1106;p92"/>
          <p:cNvSpPr txBox="1"/>
          <p:nvPr/>
        </p:nvSpPr>
        <p:spPr>
          <a:xfrm>
            <a:off x="4754725" y="1555500"/>
            <a:ext cx="34431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(traditional) Closed-Loop MCTS</a:t>
            </a:r>
            <a:endParaRPr>
              <a:latin typeface="Lora"/>
              <a:ea typeface="Lora"/>
              <a:cs typeface="Lora"/>
              <a:sym typeface="Lora"/>
            </a:endParaRPr>
          </a:p>
        </p:txBody>
      </p:sp>
      <p:pic>
        <p:nvPicPr>
          <p:cNvPr id="1107" name="Google Shape;1107;p92"/>
          <p:cNvPicPr preferRelativeResize="0"/>
          <p:nvPr/>
        </p:nvPicPr>
        <p:blipFill>
          <a:blip r:embed="rId3">
            <a:alphaModFix/>
          </a:blip>
          <a:stretch>
            <a:fillRect/>
          </a:stretch>
        </p:blipFill>
        <p:spPr>
          <a:xfrm>
            <a:off x="4495800" y="1911599"/>
            <a:ext cx="3602673" cy="2269876"/>
          </a:xfrm>
          <a:prstGeom prst="rect">
            <a:avLst/>
          </a:prstGeom>
          <a:noFill/>
          <a:ln>
            <a:noFill/>
          </a:ln>
        </p:spPr>
      </p:pic>
      <p:pic>
        <p:nvPicPr>
          <p:cNvPr id="1108" name="Google Shape;1108;p92"/>
          <p:cNvPicPr preferRelativeResize="0"/>
          <p:nvPr/>
        </p:nvPicPr>
        <p:blipFill>
          <a:blip r:embed="rId4">
            <a:alphaModFix/>
          </a:blip>
          <a:stretch>
            <a:fillRect/>
          </a:stretch>
        </p:blipFill>
        <p:spPr>
          <a:xfrm>
            <a:off x="7812225" y="1456500"/>
            <a:ext cx="554100" cy="554100"/>
          </a:xfrm>
          <a:prstGeom prst="rect">
            <a:avLst/>
          </a:prstGeom>
          <a:noFill/>
          <a:ln>
            <a:noFill/>
          </a:ln>
        </p:spPr>
      </p:pic>
      <p:sp>
        <p:nvSpPr>
          <p:cNvPr id="1109" name="Google Shape;1109;p92"/>
          <p:cNvSpPr/>
          <p:nvPr/>
        </p:nvSpPr>
        <p:spPr>
          <a:xfrm>
            <a:off x="262850" y="150135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2</a:t>
            </a:r>
            <a:endParaRPr b="1" sz="1000">
              <a:latin typeface="Lora"/>
              <a:ea typeface="Lora"/>
              <a:cs typeface="Lora"/>
              <a:sym typeface="Lora"/>
            </a:endParaRPr>
          </a:p>
        </p:txBody>
      </p:sp>
      <p:sp>
        <p:nvSpPr>
          <p:cNvPr id="1110" name="Google Shape;1110;p92"/>
          <p:cNvSpPr txBox="1"/>
          <p:nvPr/>
        </p:nvSpPr>
        <p:spPr>
          <a:xfrm>
            <a:off x="462875" y="1642275"/>
            <a:ext cx="31740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285F4"/>
                </a:solidFill>
                <a:latin typeface="Lora"/>
                <a:ea typeface="Lora"/>
                <a:cs typeface="Lora"/>
                <a:sym typeface="Lora"/>
              </a:rPr>
              <a:t>Open-Loop</a:t>
            </a:r>
            <a:r>
              <a:rPr lang="en">
                <a:solidFill>
                  <a:srgbClr val="000000"/>
                </a:solidFill>
                <a:latin typeface="Lora"/>
                <a:ea typeface="Lora"/>
                <a:cs typeface="Lora"/>
                <a:sym typeface="Lora"/>
              </a:rPr>
              <a:t> MCTS for dialogue</a:t>
            </a:r>
            <a:endParaRPr>
              <a:solidFill>
                <a:srgbClr val="000000"/>
              </a:solidFill>
              <a:latin typeface="Lora"/>
              <a:ea typeface="Lora"/>
              <a:cs typeface="Lora"/>
              <a:sym typeface="Lora"/>
            </a:endParaRPr>
          </a:p>
        </p:txBody>
      </p:sp>
      <p:sp>
        <p:nvSpPr>
          <p:cNvPr id="1111" name="Google Shape;1111;p92"/>
          <p:cNvSpPr txBox="1"/>
          <p:nvPr/>
        </p:nvSpPr>
        <p:spPr>
          <a:xfrm>
            <a:off x="539075" y="1962150"/>
            <a:ext cx="3443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considers </a:t>
            </a:r>
            <a:r>
              <a:rPr b="1" lang="en">
                <a:solidFill>
                  <a:srgbClr val="4285F4"/>
                </a:solidFill>
                <a:latin typeface="Lora"/>
                <a:ea typeface="Lora"/>
                <a:cs typeface="Lora"/>
                <a:sym typeface="Lora"/>
              </a:rPr>
              <a:t>stochastic</a:t>
            </a:r>
            <a:r>
              <a:rPr lang="en">
                <a:solidFill>
                  <a:srgbClr val="000000"/>
                </a:solidFill>
                <a:latin typeface="Lora"/>
                <a:ea typeface="Lora"/>
                <a:cs typeface="Lora"/>
                <a:sym typeface="Lora"/>
              </a:rPr>
              <a:t> transitions from a dialogue state</a:t>
            </a:r>
            <a:endParaRPr>
              <a:solidFill>
                <a:srgbClr val="000000"/>
              </a:solidFill>
              <a:latin typeface="Lora"/>
              <a:ea typeface="Lora"/>
              <a:cs typeface="Lora"/>
              <a:sym typeface="Lora"/>
            </a:endParaRPr>
          </a:p>
        </p:txBody>
      </p:sp>
      <p:sp>
        <p:nvSpPr>
          <p:cNvPr id="1112" name="Google Shape;1112;p92"/>
          <p:cNvSpPr/>
          <p:nvPr/>
        </p:nvSpPr>
        <p:spPr>
          <a:xfrm>
            <a:off x="179075" y="734695"/>
            <a:ext cx="3174000" cy="766800"/>
          </a:xfrm>
          <a:prstGeom prst="roundRect">
            <a:avLst>
              <a:gd fmla="val 16667" name="adj"/>
            </a:avLst>
          </a:prstGeom>
          <a:solidFill>
            <a:srgbClr val="FFFFFF">
              <a:alpha val="6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3"/>
          <p:cNvSpPr txBox="1"/>
          <p:nvPr/>
        </p:nvSpPr>
        <p:spPr>
          <a:xfrm>
            <a:off x="1242950" y="250675"/>
            <a:ext cx="6644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rgbClr val="02236D"/>
                </a:solidFill>
                <a:latin typeface="Lora"/>
                <a:ea typeface="Lora"/>
                <a:cs typeface="Lora"/>
                <a:sym typeface="Lora"/>
              </a:rPr>
              <a:t>Open-Loop MCTS for dialogs</a:t>
            </a:r>
            <a:endParaRPr sz="2400">
              <a:solidFill>
                <a:srgbClr val="02236D"/>
              </a:solidFill>
              <a:latin typeface="Lora"/>
              <a:ea typeface="Lora"/>
              <a:cs typeface="Lora"/>
              <a:sym typeface="Lora"/>
            </a:endParaRPr>
          </a:p>
          <a:p>
            <a:pPr indent="0" lvl="0" marL="0" rtl="0" algn="l">
              <a:spcBef>
                <a:spcPts val="0"/>
              </a:spcBef>
              <a:spcAft>
                <a:spcPts val="0"/>
              </a:spcAft>
              <a:buNone/>
            </a:pPr>
            <a:r>
              <a:t/>
            </a:r>
            <a:endParaRPr sz="2400">
              <a:solidFill>
                <a:srgbClr val="02236D"/>
              </a:solidFill>
              <a:latin typeface="Lora"/>
              <a:ea typeface="Lora"/>
              <a:cs typeface="Lora"/>
              <a:sym typeface="Lora"/>
            </a:endParaRPr>
          </a:p>
        </p:txBody>
      </p:sp>
      <p:sp>
        <p:nvSpPr>
          <p:cNvPr id="1119" name="Google Shape;1119;p93"/>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sp>
        <p:nvSpPr>
          <p:cNvPr id="1120" name="Google Shape;1120;p93"/>
          <p:cNvSpPr txBox="1"/>
          <p:nvPr/>
        </p:nvSpPr>
        <p:spPr>
          <a:xfrm>
            <a:off x="469575" y="976325"/>
            <a:ext cx="59052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Lora"/>
                <a:ea typeface="Lora"/>
                <a:cs typeface="Lora"/>
                <a:sym typeface="Lora"/>
              </a:rPr>
              <a:t>MCTS with </a:t>
            </a:r>
            <a:r>
              <a:rPr b="1" lang="en">
                <a:solidFill>
                  <a:srgbClr val="4285F4"/>
                </a:solidFill>
                <a:latin typeface="Lora"/>
                <a:ea typeface="Lora"/>
                <a:cs typeface="Lora"/>
                <a:sym typeface="Lora"/>
              </a:rPr>
              <a:t>Zero-training</a:t>
            </a:r>
            <a:endParaRPr b="1">
              <a:solidFill>
                <a:srgbClr val="4285F4"/>
              </a:solidFill>
              <a:latin typeface="Lora"/>
              <a:ea typeface="Lora"/>
              <a:cs typeface="Lora"/>
              <a:sym typeface="Lora"/>
            </a:endParaRPr>
          </a:p>
        </p:txBody>
      </p:sp>
      <p:sp>
        <p:nvSpPr>
          <p:cNvPr id="1121" name="Google Shape;1121;p93"/>
          <p:cNvSpPr/>
          <p:nvPr/>
        </p:nvSpPr>
        <p:spPr>
          <a:xfrm>
            <a:off x="291475" y="80477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sp>
        <p:nvSpPr>
          <p:cNvPr id="1122" name="Google Shape;1122;p93"/>
          <p:cNvSpPr/>
          <p:nvPr/>
        </p:nvSpPr>
        <p:spPr>
          <a:xfrm>
            <a:off x="262850" y="150135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2</a:t>
            </a:r>
            <a:endParaRPr b="1" sz="1000">
              <a:latin typeface="Lora"/>
              <a:ea typeface="Lora"/>
              <a:cs typeface="Lora"/>
              <a:sym typeface="Lora"/>
            </a:endParaRPr>
          </a:p>
        </p:txBody>
      </p:sp>
      <p:sp>
        <p:nvSpPr>
          <p:cNvPr id="1123" name="Google Shape;1123;p93"/>
          <p:cNvSpPr txBox="1"/>
          <p:nvPr/>
        </p:nvSpPr>
        <p:spPr>
          <a:xfrm>
            <a:off x="462875" y="1642275"/>
            <a:ext cx="31740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285F4"/>
                </a:solidFill>
                <a:latin typeface="Lora"/>
                <a:ea typeface="Lora"/>
                <a:cs typeface="Lora"/>
                <a:sym typeface="Lora"/>
              </a:rPr>
              <a:t>Open-Loop</a:t>
            </a:r>
            <a:r>
              <a:rPr lang="en">
                <a:solidFill>
                  <a:srgbClr val="000000"/>
                </a:solidFill>
                <a:latin typeface="Lora"/>
                <a:ea typeface="Lora"/>
                <a:cs typeface="Lora"/>
                <a:sym typeface="Lora"/>
              </a:rPr>
              <a:t> MCTS for dialogue</a:t>
            </a:r>
            <a:endParaRPr>
              <a:solidFill>
                <a:srgbClr val="000000"/>
              </a:solidFill>
              <a:latin typeface="Lora"/>
              <a:ea typeface="Lora"/>
              <a:cs typeface="Lora"/>
              <a:sym typeface="Lora"/>
            </a:endParaRPr>
          </a:p>
        </p:txBody>
      </p:sp>
      <p:sp>
        <p:nvSpPr>
          <p:cNvPr id="1124" name="Google Shape;1124;p93"/>
          <p:cNvSpPr txBox="1"/>
          <p:nvPr/>
        </p:nvSpPr>
        <p:spPr>
          <a:xfrm>
            <a:off x="539075" y="1962150"/>
            <a:ext cx="3443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considers </a:t>
            </a:r>
            <a:r>
              <a:rPr b="1" lang="en">
                <a:solidFill>
                  <a:srgbClr val="4285F4"/>
                </a:solidFill>
                <a:latin typeface="Lora"/>
                <a:ea typeface="Lora"/>
                <a:cs typeface="Lora"/>
                <a:sym typeface="Lora"/>
              </a:rPr>
              <a:t>stochastic</a:t>
            </a:r>
            <a:r>
              <a:rPr lang="en">
                <a:solidFill>
                  <a:srgbClr val="000000"/>
                </a:solidFill>
                <a:latin typeface="Lora"/>
                <a:ea typeface="Lora"/>
                <a:cs typeface="Lora"/>
                <a:sym typeface="Lora"/>
              </a:rPr>
              <a:t> transitions from a dialogue state</a:t>
            </a:r>
            <a:endParaRPr>
              <a:solidFill>
                <a:srgbClr val="000000"/>
              </a:solidFill>
              <a:latin typeface="Lora"/>
              <a:ea typeface="Lora"/>
              <a:cs typeface="Lora"/>
              <a:sym typeface="Lora"/>
            </a:endParaRPr>
          </a:p>
        </p:txBody>
      </p:sp>
      <p:sp>
        <p:nvSpPr>
          <p:cNvPr id="1125" name="Google Shape;1125;p93"/>
          <p:cNvSpPr/>
          <p:nvPr/>
        </p:nvSpPr>
        <p:spPr>
          <a:xfrm>
            <a:off x="179075" y="734695"/>
            <a:ext cx="3174000" cy="766800"/>
          </a:xfrm>
          <a:prstGeom prst="roundRect">
            <a:avLst>
              <a:gd fmla="val 16667" name="adj"/>
            </a:avLst>
          </a:prstGeom>
          <a:solidFill>
            <a:srgbClr val="FFFFFF">
              <a:alpha val="6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126" name="Google Shape;1126;p93"/>
          <p:cNvSpPr txBox="1"/>
          <p:nvPr/>
        </p:nvSpPr>
        <p:spPr>
          <a:xfrm>
            <a:off x="5571150" y="1294488"/>
            <a:ext cx="22119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Open-Loop MCTS</a:t>
            </a:r>
            <a:endParaRPr>
              <a:latin typeface="Lora"/>
              <a:ea typeface="Lora"/>
              <a:cs typeface="Lora"/>
              <a:sym typeface="Lora"/>
            </a:endParaRPr>
          </a:p>
        </p:txBody>
      </p:sp>
      <p:pic>
        <p:nvPicPr>
          <p:cNvPr id="1127" name="Google Shape;1127;p93"/>
          <p:cNvPicPr preferRelativeResize="0"/>
          <p:nvPr/>
        </p:nvPicPr>
        <p:blipFill>
          <a:blip r:embed="rId3">
            <a:alphaModFix/>
          </a:blip>
          <a:stretch>
            <a:fillRect/>
          </a:stretch>
        </p:blipFill>
        <p:spPr>
          <a:xfrm>
            <a:off x="4524163" y="1733553"/>
            <a:ext cx="3785501" cy="2141722"/>
          </a:xfrm>
          <a:prstGeom prst="rect">
            <a:avLst/>
          </a:prstGeom>
          <a:noFill/>
          <a:ln>
            <a:noFill/>
          </a:ln>
        </p:spPr>
      </p:pic>
      <p:pic>
        <p:nvPicPr>
          <p:cNvPr id="1128" name="Google Shape;1128;p93"/>
          <p:cNvPicPr preferRelativeResize="0"/>
          <p:nvPr/>
        </p:nvPicPr>
        <p:blipFill>
          <a:blip r:embed="rId4">
            <a:alphaModFix/>
          </a:blip>
          <a:stretch>
            <a:fillRect/>
          </a:stretch>
        </p:blipFill>
        <p:spPr>
          <a:xfrm>
            <a:off x="7468550" y="1151693"/>
            <a:ext cx="554100" cy="554100"/>
          </a:xfrm>
          <a:prstGeom prst="rect">
            <a:avLst/>
          </a:prstGeom>
          <a:noFill/>
          <a:ln>
            <a:noFill/>
          </a:ln>
        </p:spPr>
      </p:pic>
      <p:sp>
        <p:nvSpPr>
          <p:cNvPr id="1129" name="Google Shape;1129;p93"/>
          <p:cNvSpPr/>
          <p:nvPr/>
        </p:nvSpPr>
        <p:spPr>
          <a:xfrm>
            <a:off x="5231775" y="2349150"/>
            <a:ext cx="3078000" cy="1526100"/>
          </a:xfrm>
          <a:prstGeom prst="ellipse">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4"/>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Enhancing Model Capability via Tree Search</a:t>
            </a:r>
            <a:endParaRPr sz="2400">
              <a:solidFill>
                <a:srgbClr val="02236D"/>
              </a:solidFill>
              <a:latin typeface="Lora"/>
              <a:ea typeface="Lora"/>
              <a:cs typeface="Lora"/>
              <a:sym typeface="Lora"/>
            </a:endParaRPr>
          </a:p>
        </p:txBody>
      </p:sp>
      <p:sp>
        <p:nvSpPr>
          <p:cNvPr id="1136" name="Google Shape;1136;p94"/>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sp>
        <p:nvSpPr>
          <p:cNvPr id="1137" name="Google Shape;1137;p94"/>
          <p:cNvSpPr txBox="1"/>
          <p:nvPr/>
        </p:nvSpPr>
        <p:spPr>
          <a:xfrm>
            <a:off x="395175" y="1013300"/>
            <a:ext cx="84408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ora"/>
                <a:ea typeface="Lora"/>
                <a:cs typeface="Lora"/>
                <a:sym typeface="Lora"/>
              </a:rPr>
              <a:t>Evaluation: Persuasion Task</a:t>
            </a:r>
            <a:endParaRPr b="1">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i="1" lang="en">
                <a:solidFill>
                  <a:srgbClr val="000000"/>
                </a:solidFill>
                <a:latin typeface="Lora"/>
                <a:ea typeface="Lora"/>
                <a:cs typeface="Lora"/>
                <a:sym typeface="Lora"/>
              </a:rPr>
              <a:t>PersuasionForGood</a:t>
            </a:r>
            <a:r>
              <a:rPr lang="en">
                <a:solidFill>
                  <a:srgbClr val="000000"/>
                </a:solidFill>
                <a:latin typeface="Lora"/>
                <a:ea typeface="Lora"/>
                <a:cs typeface="Lora"/>
                <a:sym typeface="Lora"/>
              </a:rPr>
              <a:t> Dataset: </a:t>
            </a:r>
            <a:r>
              <a:rPr lang="en">
                <a:solidFill>
                  <a:srgbClr val="4285F4"/>
                </a:solidFill>
                <a:latin typeface="Lora"/>
                <a:ea typeface="Lora"/>
                <a:cs typeface="Lora"/>
                <a:sym typeface="Lora"/>
              </a:rPr>
              <a:t>persuade a person to donate</a:t>
            </a:r>
            <a:r>
              <a:rPr lang="en">
                <a:solidFill>
                  <a:srgbClr val="000000"/>
                </a:solidFill>
                <a:latin typeface="Lora"/>
                <a:ea typeface="Lora"/>
                <a:cs typeface="Lora"/>
                <a:sym typeface="Lora"/>
              </a:rPr>
              <a:t> to a charity called Save the Children</a:t>
            </a:r>
            <a:endParaRPr>
              <a:solidFill>
                <a:srgbClr val="000000"/>
              </a:solidFill>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lang="en">
                <a:solidFill>
                  <a:srgbClr val="000000"/>
                </a:solidFill>
                <a:latin typeface="Lora"/>
                <a:ea typeface="Lora"/>
                <a:cs typeface="Lora"/>
                <a:sym typeface="Lora"/>
              </a:rPr>
              <a:t>“what is a good policy?” is subjective -&gt; </a:t>
            </a:r>
            <a:r>
              <a:rPr lang="en">
                <a:solidFill>
                  <a:srgbClr val="4285F4"/>
                </a:solidFill>
                <a:latin typeface="Lora"/>
                <a:ea typeface="Lora"/>
                <a:cs typeface="Lora"/>
                <a:sym typeface="Lora"/>
              </a:rPr>
              <a:t>very hard to train</a:t>
            </a:r>
            <a:endParaRPr>
              <a:latin typeface="Lora"/>
              <a:ea typeface="Lora"/>
              <a:cs typeface="Lora"/>
              <a:sym typeface="Lor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95"/>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Enhancing Model Capability via Tree Search</a:t>
            </a:r>
            <a:endParaRPr sz="2400">
              <a:solidFill>
                <a:srgbClr val="02236D"/>
              </a:solidFill>
              <a:latin typeface="Lora"/>
              <a:ea typeface="Lora"/>
              <a:cs typeface="Lora"/>
              <a:sym typeface="Lora"/>
            </a:endParaRPr>
          </a:p>
        </p:txBody>
      </p:sp>
      <p:sp>
        <p:nvSpPr>
          <p:cNvPr id="1144" name="Google Shape;1144;p95"/>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sp>
        <p:nvSpPr>
          <p:cNvPr id="1145" name="Google Shape;1145;p95"/>
          <p:cNvSpPr txBox="1"/>
          <p:nvPr/>
        </p:nvSpPr>
        <p:spPr>
          <a:xfrm>
            <a:off x="395175" y="1013300"/>
            <a:ext cx="84408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ora"/>
                <a:ea typeface="Lora"/>
                <a:cs typeface="Lora"/>
                <a:sym typeface="Lora"/>
              </a:rPr>
              <a:t>Evaluation: Persuasion Task</a:t>
            </a:r>
            <a:endParaRPr b="1">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i="1" lang="en">
                <a:solidFill>
                  <a:srgbClr val="000000"/>
                </a:solidFill>
                <a:latin typeface="Lora"/>
                <a:ea typeface="Lora"/>
                <a:cs typeface="Lora"/>
                <a:sym typeface="Lora"/>
              </a:rPr>
              <a:t>PersuasionForGood</a:t>
            </a:r>
            <a:r>
              <a:rPr lang="en">
                <a:solidFill>
                  <a:srgbClr val="000000"/>
                </a:solidFill>
                <a:latin typeface="Lora"/>
                <a:ea typeface="Lora"/>
                <a:cs typeface="Lora"/>
                <a:sym typeface="Lora"/>
              </a:rPr>
              <a:t> Dataset: </a:t>
            </a:r>
            <a:r>
              <a:rPr lang="en">
                <a:solidFill>
                  <a:srgbClr val="4285F4"/>
                </a:solidFill>
                <a:latin typeface="Lora"/>
                <a:ea typeface="Lora"/>
                <a:cs typeface="Lora"/>
                <a:sym typeface="Lora"/>
              </a:rPr>
              <a:t>persuade a person to donate</a:t>
            </a:r>
            <a:r>
              <a:rPr lang="en">
                <a:solidFill>
                  <a:srgbClr val="000000"/>
                </a:solidFill>
                <a:latin typeface="Lora"/>
                <a:ea typeface="Lora"/>
                <a:cs typeface="Lora"/>
                <a:sym typeface="Lora"/>
              </a:rPr>
              <a:t> to a charity called Save the Children</a:t>
            </a:r>
            <a:endParaRPr>
              <a:solidFill>
                <a:srgbClr val="000000"/>
              </a:solidFill>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“what is a good policy?” is subjective -&gt; </a:t>
            </a:r>
            <a:r>
              <a:rPr lang="en">
                <a:solidFill>
                  <a:schemeClr val="accent1"/>
                </a:solidFill>
                <a:latin typeface="Lora"/>
                <a:ea typeface="Lora"/>
                <a:cs typeface="Lora"/>
                <a:sym typeface="Lora"/>
              </a:rPr>
              <a:t>very hard to train</a:t>
            </a:r>
            <a:endParaRPr>
              <a:solidFill>
                <a:schemeClr val="dk1"/>
              </a:solidFill>
              <a:latin typeface="Lora"/>
              <a:ea typeface="Lora"/>
              <a:cs typeface="Lora"/>
              <a:sym typeface="Lora"/>
            </a:endParaRPr>
          </a:p>
          <a:p>
            <a:pPr indent="-317500" lvl="0" marL="457200" rtl="0" algn="l">
              <a:spcBef>
                <a:spcPts val="0"/>
              </a:spcBef>
              <a:spcAft>
                <a:spcPts val="0"/>
              </a:spcAft>
              <a:buSzPts val="1400"/>
              <a:buFont typeface="Lora"/>
              <a:buChar char="-"/>
            </a:pPr>
            <a:r>
              <a:rPr lang="en">
                <a:solidFill>
                  <a:schemeClr val="dk1"/>
                </a:solidFill>
                <a:latin typeface="Lora"/>
                <a:ea typeface="Lora"/>
                <a:cs typeface="Lora"/>
                <a:sym typeface="Lora"/>
              </a:rPr>
              <a:t>Can GDP-Zero </a:t>
            </a:r>
            <a:r>
              <a:rPr lang="en">
                <a:solidFill>
                  <a:schemeClr val="accent1"/>
                </a:solidFill>
                <a:latin typeface="Lora"/>
                <a:ea typeface="Lora"/>
                <a:cs typeface="Lora"/>
                <a:sym typeface="Lora"/>
              </a:rPr>
              <a:t>produce a more persuasive policy</a:t>
            </a:r>
            <a:r>
              <a:rPr lang="en">
                <a:solidFill>
                  <a:schemeClr val="dk1"/>
                </a:solidFill>
                <a:latin typeface="Lora"/>
                <a:ea typeface="Lora"/>
                <a:cs typeface="Lora"/>
                <a:sym typeface="Lora"/>
              </a:rPr>
              <a:t> than the base LLM itself?</a:t>
            </a:r>
            <a:endParaRPr>
              <a:latin typeface="Lora"/>
              <a:ea typeface="Lora"/>
              <a:cs typeface="Lora"/>
              <a:sym typeface="Lor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96"/>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236D"/>
                </a:solidFill>
                <a:latin typeface="Lora"/>
                <a:ea typeface="Lora"/>
                <a:cs typeface="Lora"/>
                <a:sym typeface="Lora"/>
              </a:rPr>
              <a:t>GDP-Zero improves dialog task success</a:t>
            </a:r>
            <a:endParaRPr sz="2400">
              <a:solidFill>
                <a:srgbClr val="02236D"/>
              </a:solidFill>
              <a:latin typeface="Lora"/>
              <a:ea typeface="Lora"/>
              <a:cs typeface="Lora"/>
              <a:sym typeface="Lora"/>
            </a:endParaRPr>
          </a:p>
        </p:txBody>
      </p:sp>
      <p:sp>
        <p:nvSpPr>
          <p:cNvPr id="1152" name="Google Shape;1152;p96"/>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sp>
        <p:nvSpPr>
          <p:cNvPr id="1153" name="Google Shape;1153;p96"/>
          <p:cNvSpPr txBox="1"/>
          <p:nvPr/>
        </p:nvSpPr>
        <p:spPr>
          <a:xfrm>
            <a:off x="395175" y="1013300"/>
            <a:ext cx="84408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ora"/>
                <a:ea typeface="Lora"/>
                <a:cs typeface="Lora"/>
                <a:sym typeface="Lora"/>
              </a:rPr>
              <a:t>Evaluation: </a:t>
            </a:r>
            <a:r>
              <a:rPr b="1" lang="en">
                <a:latin typeface="Lora"/>
                <a:ea typeface="Lora"/>
                <a:cs typeface="Lora"/>
                <a:sym typeface="Lora"/>
              </a:rPr>
              <a:t>Persuasion Task</a:t>
            </a:r>
            <a:endParaRPr b="1">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i="1" lang="en">
                <a:solidFill>
                  <a:srgbClr val="000000"/>
                </a:solidFill>
                <a:latin typeface="Lora"/>
                <a:ea typeface="Lora"/>
                <a:cs typeface="Lora"/>
                <a:sym typeface="Lora"/>
              </a:rPr>
              <a:t>PersuasionForGood</a:t>
            </a:r>
            <a:r>
              <a:rPr lang="en">
                <a:solidFill>
                  <a:srgbClr val="000000"/>
                </a:solidFill>
                <a:latin typeface="Lora"/>
                <a:ea typeface="Lora"/>
                <a:cs typeface="Lora"/>
                <a:sym typeface="Lora"/>
              </a:rPr>
              <a:t> Dataset: </a:t>
            </a:r>
            <a:r>
              <a:rPr lang="en">
                <a:solidFill>
                  <a:srgbClr val="4285F4"/>
                </a:solidFill>
                <a:latin typeface="Lora"/>
                <a:ea typeface="Lora"/>
                <a:cs typeface="Lora"/>
                <a:sym typeface="Lora"/>
              </a:rPr>
              <a:t>persuade a person to donate</a:t>
            </a:r>
            <a:r>
              <a:rPr lang="en">
                <a:solidFill>
                  <a:srgbClr val="000000"/>
                </a:solidFill>
                <a:latin typeface="Lora"/>
                <a:ea typeface="Lora"/>
                <a:cs typeface="Lora"/>
                <a:sym typeface="Lora"/>
              </a:rPr>
              <a:t> to a charity called Save the Children</a:t>
            </a:r>
            <a:endParaRPr>
              <a:solidFill>
                <a:srgbClr val="000000"/>
              </a:solidFill>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“what is a good policy?” is subjective -&gt; </a:t>
            </a:r>
            <a:r>
              <a:rPr lang="en">
                <a:solidFill>
                  <a:schemeClr val="accent1"/>
                </a:solidFill>
                <a:latin typeface="Lora"/>
                <a:ea typeface="Lora"/>
                <a:cs typeface="Lora"/>
                <a:sym typeface="Lora"/>
              </a:rPr>
              <a:t>very hard to train</a:t>
            </a:r>
            <a:endParaRPr>
              <a:solidFill>
                <a:schemeClr val="dk1"/>
              </a:solidFill>
              <a:latin typeface="Lora"/>
              <a:ea typeface="Lora"/>
              <a:cs typeface="Lora"/>
              <a:sym typeface="Lora"/>
            </a:endParaRPr>
          </a:p>
          <a:p>
            <a:pPr indent="-317500" lvl="0" marL="457200" rtl="0" algn="l">
              <a:spcBef>
                <a:spcPts val="0"/>
              </a:spcBef>
              <a:spcAft>
                <a:spcPts val="0"/>
              </a:spcAft>
              <a:buSzPts val="1400"/>
              <a:buFont typeface="Lora"/>
              <a:buChar char="-"/>
            </a:pPr>
            <a:r>
              <a:rPr lang="en">
                <a:solidFill>
                  <a:schemeClr val="dk1"/>
                </a:solidFill>
                <a:latin typeface="Lora"/>
                <a:ea typeface="Lora"/>
                <a:cs typeface="Lora"/>
                <a:sym typeface="Lora"/>
              </a:rPr>
              <a:t>C</a:t>
            </a:r>
            <a:r>
              <a:rPr lang="en">
                <a:solidFill>
                  <a:schemeClr val="dk1"/>
                </a:solidFill>
                <a:latin typeface="Lora"/>
                <a:ea typeface="Lora"/>
                <a:cs typeface="Lora"/>
                <a:sym typeface="Lora"/>
              </a:rPr>
              <a:t>an GDP-Zero </a:t>
            </a:r>
            <a:r>
              <a:rPr lang="en">
                <a:solidFill>
                  <a:schemeClr val="accent1"/>
                </a:solidFill>
                <a:latin typeface="Lora"/>
                <a:ea typeface="Lora"/>
                <a:cs typeface="Lora"/>
                <a:sym typeface="Lora"/>
              </a:rPr>
              <a:t>produce a more persuasive policy</a:t>
            </a:r>
            <a:r>
              <a:rPr lang="en">
                <a:solidFill>
                  <a:schemeClr val="dk1"/>
                </a:solidFill>
                <a:latin typeface="Lora"/>
                <a:ea typeface="Lora"/>
                <a:cs typeface="Lora"/>
                <a:sym typeface="Lora"/>
              </a:rPr>
              <a:t> than the base LLM itself?</a:t>
            </a:r>
            <a:endParaRPr>
              <a:latin typeface="Lora"/>
              <a:ea typeface="Lora"/>
              <a:cs typeface="Lora"/>
              <a:sym typeface="Lora"/>
            </a:endParaRPr>
          </a:p>
        </p:txBody>
      </p:sp>
      <p:pic>
        <p:nvPicPr>
          <p:cNvPr id="1154" name="Google Shape;1154;p96" title="Chart"/>
          <p:cNvPicPr preferRelativeResize="0"/>
          <p:nvPr/>
        </p:nvPicPr>
        <p:blipFill>
          <a:blip r:embed="rId3">
            <a:alphaModFix/>
          </a:blip>
          <a:stretch>
            <a:fillRect/>
          </a:stretch>
        </p:blipFill>
        <p:spPr>
          <a:xfrm>
            <a:off x="427575" y="2316161"/>
            <a:ext cx="3969525" cy="2272701"/>
          </a:xfrm>
          <a:prstGeom prst="rect">
            <a:avLst/>
          </a:prstGeom>
          <a:noFill/>
          <a:ln>
            <a:noFill/>
          </a:ln>
        </p:spPr>
      </p:pic>
      <p:sp>
        <p:nvSpPr>
          <p:cNvPr id="1155" name="Google Shape;1155;p96"/>
          <p:cNvSpPr txBox="1"/>
          <p:nvPr/>
        </p:nvSpPr>
        <p:spPr>
          <a:xfrm>
            <a:off x="1947475" y="4477488"/>
            <a:ext cx="173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ora"/>
                <a:ea typeface="Lora"/>
                <a:cs typeface="Lora"/>
                <a:sym typeface="Lora"/>
              </a:rPr>
              <a:t>(Offline Evaluation)</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97"/>
          <p:cNvSpPr txBox="1"/>
          <p:nvPr/>
        </p:nvSpPr>
        <p:spPr>
          <a:xfrm>
            <a:off x="1242950" y="250675"/>
            <a:ext cx="6644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rgbClr val="02236D"/>
                </a:solidFill>
                <a:latin typeface="Lora"/>
                <a:ea typeface="Lora"/>
                <a:cs typeface="Lora"/>
                <a:sym typeface="Lora"/>
              </a:rPr>
              <a:t>GDP-Zero improves dialog task success</a:t>
            </a:r>
            <a:endParaRPr sz="2400">
              <a:solidFill>
                <a:srgbClr val="02236D"/>
              </a:solidFill>
              <a:latin typeface="Lora"/>
              <a:ea typeface="Lora"/>
              <a:cs typeface="Lora"/>
              <a:sym typeface="Lora"/>
            </a:endParaRPr>
          </a:p>
          <a:p>
            <a:pPr indent="0" lvl="0" marL="0" rtl="0" algn="l">
              <a:spcBef>
                <a:spcPts val="0"/>
              </a:spcBef>
              <a:spcAft>
                <a:spcPts val="0"/>
              </a:spcAft>
              <a:buNone/>
            </a:pPr>
            <a:r>
              <a:t/>
            </a:r>
            <a:endParaRPr sz="2400">
              <a:solidFill>
                <a:srgbClr val="02236D"/>
              </a:solidFill>
              <a:latin typeface="Lora"/>
              <a:ea typeface="Lora"/>
              <a:cs typeface="Lora"/>
              <a:sym typeface="Lora"/>
            </a:endParaRPr>
          </a:p>
        </p:txBody>
      </p:sp>
      <p:sp>
        <p:nvSpPr>
          <p:cNvPr id="1162" name="Google Shape;1162;p97"/>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sp>
        <p:nvSpPr>
          <p:cNvPr id="1163" name="Google Shape;1163;p97"/>
          <p:cNvSpPr txBox="1"/>
          <p:nvPr/>
        </p:nvSpPr>
        <p:spPr>
          <a:xfrm>
            <a:off x="395175" y="1013300"/>
            <a:ext cx="84408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ora"/>
                <a:ea typeface="Lora"/>
                <a:cs typeface="Lora"/>
                <a:sym typeface="Lora"/>
              </a:rPr>
              <a:t>Evaluation: Persuasion Task</a:t>
            </a:r>
            <a:endParaRPr b="1">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Clr>
                <a:srgbClr val="000000"/>
              </a:buClr>
              <a:buSzPts val="1400"/>
              <a:buFont typeface="Lora"/>
              <a:buChar char="-"/>
            </a:pPr>
            <a:r>
              <a:rPr i="1" lang="en">
                <a:solidFill>
                  <a:srgbClr val="000000"/>
                </a:solidFill>
                <a:latin typeface="Lora"/>
                <a:ea typeface="Lora"/>
                <a:cs typeface="Lora"/>
                <a:sym typeface="Lora"/>
              </a:rPr>
              <a:t>PersuasionForGood</a:t>
            </a:r>
            <a:r>
              <a:rPr lang="en">
                <a:solidFill>
                  <a:srgbClr val="000000"/>
                </a:solidFill>
                <a:latin typeface="Lora"/>
                <a:ea typeface="Lora"/>
                <a:cs typeface="Lora"/>
                <a:sym typeface="Lora"/>
              </a:rPr>
              <a:t> Dataset: </a:t>
            </a:r>
            <a:r>
              <a:rPr lang="en">
                <a:solidFill>
                  <a:srgbClr val="4285F4"/>
                </a:solidFill>
                <a:latin typeface="Lora"/>
                <a:ea typeface="Lora"/>
                <a:cs typeface="Lora"/>
                <a:sym typeface="Lora"/>
              </a:rPr>
              <a:t>persuade a person to donate</a:t>
            </a:r>
            <a:r>
              <a:rPr lang="en">
                <a:solidFill>
                  <a:srgbClr val="000000"/>
                </a:solidFill>
                <a:latin typeface="Lora"/>
                <a:ea typeface="Lora"/>
                <a:cs typeface="Lora"/>
                <a:sym typeface="Lora"/>
              </a:rPr>
              <a:t> to a charity called Save the Children</a:t>
            </a:r>
            <a:endParaRPr>
              <a:solidFill>
                <a:srgbClr val="000000"/>
              </a:solidFill>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“what is a good policy?” is subjective -&gt; </a:t>
            </a:r>
            <a:r>
              <a:rPr lang="en">
                <a:solidFill>
                  <a:schemeClr val="accent1"/>
                </a:solidFill>
                <a:latin typeface="Lora"/>
                <a:ea typeface="Lora"/>
                <a:cs typeface="Lora"/>
                <a:sym typeface="Lora"/>
              </a:rPr>
              <a:t>very hard to train</a:t>
            </a:r>
            <a:endParaRPr>
              <a:solidFill>
                <a:schemeClr val="dk1"/>
              </a:solidFill>
              <a:latin typeface="Lora"/>
              <a:ea typeface="Lora"/>
              <a:cs typeface="Lora"/>
              <a:sym typeface="Lora"/>
            </a:endParaRPr>
          </a:p>
          <a:p>
            <a:pPr indent="-317500" lvl="0" marL="457200" rtl="0" algn="l">
              <a:spcBef>
                <a:spcPts val="0"/>
              </a:spcBef>
              <a:spcAft>
                <a:spcPts val="0"/>
              </a:spcAft>
              <a:buSzPts val="1400"/>
              <a:buFont typeface="Lora"/>
              <a:buChar char="-"/>
            </a:pPr>
            <a:r>
              <a:rPr lang="en">
                <a:solidFill>
                  <a:schemeClr val="dk1"/>
                </a:solidFill>
                <a:latin typeface="Lora"/>
                <a:ea typeface="Lora"/>
                <a:cs typeface="Lora"/>
                <a:sym typeface="Lora"/>
              </a:rPr>
              <a:t>Can GDP-Zero </a:t>
            </a:r>
            <a:r>
              <a:rPr lang="en">
                <a:solidFill>
                  <a:schemeClr val="accent1"/>
                </a:solidFill>
                <a:latin typeface="Lora"/>
                <a:ea typeface="Lora"/>
                <a:cs typeface="Lora"/>
                <a:sym typeface="Lora"/>
              </a:rPr>
              <a:t>produce a more persuasive policy</a:t>
            </a:r>
            <a:r>
              <a:rPr lang="en">
                <a:solidFill>
                  <a:schemeClr val="dk1"/>
                </a:solidFill>
                <a:latin typeface="Lora"/>
                <a:ea typeface="Lora"/>
                <a:cs typeface="Lora"/>
                <a:sym typeface="Lora"/>
              </a:rPr>
              <a:t> than the base LLM itself?</a:t>
            </a:r>
            <a:endParaRPr>
              <a:latin typeface="Lora"/>
              <a:ea typeface="Lora"/>
              <a:cs typeface="Lora"/>
              <a:sym typeface="Lora"/>
            </a:endParaRPr>
          </a:p>
        </p:txBody>
      </p:sp>
      <p:pic>
        <p:nvPicPr>
          <p:cNvPr id="1164" name="Google Shape;1164;p97" title="Chart"/>
          <p:cNvPicPr preferRelativeResize="0"/>
          <p:nvPr/>
        </p:nvPicPr>
        <p:blipFill>
          <a:blip r:embed="rId3">
            <a:alphaModFix/>
          </a:blip>
          <a:stretch>
            <a:fillRect/>
          </a:stretch>
        </p:blipFill>
        <p:spPr>
          <a:xfrm>
            <a:off x="427575" y="2316161"/>
            <a:ext cx="3969525" cy="2272701"/>
          </a:xfrm>
          <a:prstGeom prst="rect">
            <a:avLst/>
          </a:prstGeom>
          <a:noFill/>
          <a:ln>
            <a:noFill/>
          </a:ln>
        </p:spPr>
      </p:pic>
      <p:sp>
        <p:nvSpPr>
          <p:cNvPr id="1165" name="Google Shape;1165;p97"/>
          <p:cNvSpPr txBox="1"/>
          <p:nvPr/>
        </p:nvSpPr>
        <p:spPr>
          <a:xfrm>
            <a:off x="1947475" y="4477488"/>
            <a:ext cx="173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ora"/>
                <a:ea typeface="Lora"/>
                <a:cs typeface="Lora"/>
                <a:sym typeface="Lora"/>
              </a:rPr>
              <a:t>(Offline Evaluation)</a:t>
            </a:r>
            <a:endParaRPr sz="1000"/>
          </a:p>
        </p:txBody>
      </p:sp>
      <p:pic>
        <p:nvPicPr>
          <p:cNvPr id="1166" name="Google Shape;1166;p97"/>
          <p:cNvPicPr preferRelativeResize="0"/>
          <p:nvPr/>
        </p:nvPicPr>
        <p:blipFill>
          <a:blip r:embed="rId4">
            <a:alphaModFix/>
          </a:blip>
          <a:stretch>
            <a:fillRect/>
          </a:stretch>
        </p:blipFill>
        <p:spPr>
          <a:xfrm>
            <a:off x="4940225" y="2301050"/>
            <a:ext cx="3895754" cy="2000524"/>
          </a:xfrm>
          <a:prstGeom prst="rect">
            <a:avLst/>
          </a:prstGeom>
          <a:noFill/>
          <a:ln>
            <a:noFill/>
          </a:ln>
        </p:spPr>
      </p:pic>
      <p:sp>
        <p:nvSpPr>
          <p:cNvPr id="1167" name="Google Shape;1167;p97"/>
          <p:cNvSpPr txBox="1"/>
          <p:nvPr/>
        </p:nvSpPr>
        <p:spPr>
          <a:xfrm>
            <a:off x="6150350" y="4477488"/>
            <a:ext cx="173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ora"/>
                <a:ea typeface="Lora"/>
                <a:cs typeface="Lora"/>
                <a:sym typeface="Lora"/>
              </a:rPr>
              <a:t>(Interactive Evaluation)</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98"/>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236D"/>
                </a:solidFill>
                <a:latin typeface="Lora"/>
                <a:ea typeface="Lora"/>
                <a:cs typeface="Lora"/>
                <a:sym typeface="Lora"/>
              </a:rPr>
              <a:t>GPD-Zero learns domain knowledge</a:t>
            </a:r>
            <a:endParaRPr sz="2400">
              <a:solidFill>
                <a:srgbClr val="02236D"/>
              </a:solidFill>
              <a:latin typeface="Lora"/>
              <a:ea typeface="Lora"/>
              <a:cs typeface="Lora"/>
              <a:sym typeface="Lora"/>
            </a:endParaRPr>
          </a:p>
        </p:txBody>
      </p:sp>
      <p:sp>
        <p:nvSpPr>
          <p:cNvPr id="1174" name="Google Shape;1174;p98"/>
          <p:cNvSpPr txBox="1"/>
          <p:nvPr/>
        </p:nvSpPr>
        <p:spPr>
          <a:xfrm>
            <a:off x="28250" y="4853650"/>
            <a:ext cx="6860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Xiao Yu</a:t>
            </a:r>
            <a:r>
              <a:rPr lang="en" sz="800">
                <a:solidFill>
                  <a:schemeClr val="dk2"/>
                </a:solidFill>
              </a:rPr>
              <a:t>, Maximillian Chen, and Zhou Yu. 2023. Prompt-Based Monte-Carlo Tree Search for Goal-oriented Dialogue Policy Planning. EMNLP 2023.</a:t>
            </a:r>
            <a:endParaRPr sz="800">
              <a:solidFill>
                <a:schemeClr val="dk2"/>
              </a:solidFill>
            </a:endParaRPr>
          </a:p>
          <a:p>
            <a:pPr indent="0" lvl="0" marL="0" rtl="0" algn="l">
              <a:spcBef>
                <a:spcPts val="0"/>
              </a:spcBef>
              <a:spcAft>
                <a:spcPts val="0"/>
              </a:spcAft>
              <a:buNone/>
            </a:pPr>
            <a:r>
              <a:t/>
            </a:r>
            <a:endParaRPr sz="800">
              <a:solidFill>
                <a:schemeClr val="dk2"/>
              </a:solidFill>
            </a:endParaRPr>
          </a:p>
        </p:txBody>
      </p:sp>
      <p:pic>
        <p:nvPicPr>
          <p:cNvPr id="1175" name="Google Shape;1175;p98"/>
          <p:cNvPicPr preferRelativeResize="0"/>
          <p:nvPr/>
        </p:nvPicPr>
        <p:blipFill>
          <a:blip r:embed="rId3">
            <a:alphaModFix/>
          </a:blip>
          <a:stretch>
            <a:fillRect/>
          </a:stretch>
        </p:blipFill>
        <p:spPr>
          <a:xfrm>
            <a:off x="3299595" y="901813"/>
            <a:ext cx="5745730" cy="3854424"/>
          </a:xfrm>
          <a:prstGeom prst="rect">
            <a:avLst/>
          </a:prstGeom>
          <a:noFill/>
          <a:ln>
            <a:noFill/>
          </a:ln>
        </p:spPr>
      </p:pic>
      <p:sp>
        <p:nvSpPr>
          <p:cNvPr id="1176" name="Google Shape;1176;p98"/>
          <p:cNvSpPr txBox="1"/>
          <p:nvPr/>
        </p:nvSpPr>
        <p:spPr>
          <a:xfrm>
            <a:off x="186575" y="999475"/>
            <a:ext cx="3080400" cy="23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How did GDP-Zero planning help?</a:t>
            </a:r>
            <a:endParaRPr>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SzPts val="1400"/>
              <a:buFont typeface="Lora"/>
              <a:buChar char="-"/>
            </a:pPr>
            <a:r>
              <a:rPr lang="en">
                <a:latin typeface="Lora"/>
                <a:ea typeface="Lora"/>
                <a:cs typeface="Lora"/>
                <a:sym typeface="Lora"/>
              </a:rPr>
              <a:t>avoids </a:t>
            </a:r>
            <a:r>
              <a:rPr lang="en">
                <a:solidFill>
                  <a:srgbClr val="4285F4"/>
                </a:solidFill>
                <a:latin typeface="Lora"/>
                <a:ea typeface="Lora"/>
                <a:cs typeface="Lora"/>
                <a:sym typeface="Lora"/>
              </a:rPr>
              <a:t>eager “proposition of donation”</a:t>
            </a:r>
            <a:endParaRPr>
              <a:solidFill>
                <a:srgbClr val="4285F4"/>
              </a:solidFill>
              <a:latin typeface="Lora"/>
              <a:ea typeface="Lora"/>
              <a:cs typeface="Lora"/>
              <a:sym typeface="Lora"/>
            </a:endParaRPr>
          </a:p>
          <a:p>
            <a:pPr indent="0" lvl="0" marL="45720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SzPts val="1400"/>
              <a:buFont typeface="Lora"/>
              <a:buChar char="-"/>
            </a:pPr>
            <a:r>
              <a:rPr lang="en">
                <a:solidFill>
                  <a:srgbClr val="4285F4"/>
                </a:solidFill>
                <a:latin typeface="Lora"/>
                <a:ea typeface="Lora"/>
                <a:cs typeface="Lora"/>
                <a:sym typeface="Lora"/>
              </a:rPr>
              <a:t>balanced strategy </a:t>
            </a:r>
            <a:r>
              <a:rPr lang="en">
                <a:latin typeface="Lora"/>
                <a:ea typeface="Lora"/>
                <a:cs typeface="Lora"/>
                <a:sym typeface="Lora"/>
              </a:rPr>
              <a:t>with emotion and logical appeal</a:t>
            </a:r>
            <a:endParaRPr>
              <a:latin typeface="Lora"/>
              <a:ea typeface="Lora"/>
              <a:cs typeface="Lora"/>
              <a:sym typeface="Lora"/>
            </a:endParaRPr>
          </a:p>
        </p:txBody>
      </p:sp>
      <p:sp>
        <p:nvSpPr>
          <p:cNvPr id="1177" name="Google Shape;1177;p98"/>
          <p:cNvSpPr/>
          <p:nvPr/>
        </p:nvSpPr>
        <p:spPr>
          <a:xfrm>
            <a:off x="3131100" y="2857500"/>
            <a:ext cx="3009600" cy="1963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178" name="Google Shape;1178;p98"/>
          <p:cNvSpPr/>
          <p:nvPr/>
        </p:nvSpPr>
        <p:spPr>
          <a:xfrm>
            <a:off x="5069225" y="1727425"/>
            <a:ext cx="661800" cy="844200"/>
          </a:xfrm>
          <a:prstGeom prst="ellipse">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285F4"/>
              </a:solidFill>
              <a:latin typeface="Lora"/>
              <a:ea typeface="Lora"/>
              <a:cs typeface="Lora"/>
              <a:sym typeface="Lora"/>
            </a:endParaRPr>
          </a:p>
        </p:txBody>
      </p:sp>
      <p:sp>
        <p:nvSpPr>
          <p:cNvPr id="1179" name="Google Shape;1179;p98"/>
          <p:cNvSpPr/>
          <p:nvPr/>
        </p:nvSpPr>
        <p:spPr>
          <a:xfrm>
            <a:off x="6780500" y="2783900"/>
            <a:ext cx="1178700" cy="1768800"/>
          </a:xfrm>
          <a:prstGeom prst="ellipse">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285F4"/>
              </a:solidFill>
              <a:latin typeface="Lora"/>
              <a:ea typeface="Lora"/>
              <a:cs typeface="Lora"/>
              <a:sym typeface="Lor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9"/>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Enhancing Model Capability via Tree Search</a:t>
            </a:r>
            <a:endParaRPr sz="2400">
              <a:solidFill>
                <a:srgbClr val="02236D"/>
              </a:solidFill>
              <a:latin typeface="Lora"/>
              <a:ea typeface="Lora"/>
              <a:cs typeface="Lora"/>
              <a:sym typeface="Lora"/>
            </a:endParaRPr>
          </a:p>
        </p:txBody>
      </p:sp>
      <p:sp>
        <p:nvSpPr>
          <p:cNvPr id="1186" name="Google Shape;1186;p99"/>
          <p:cNvSpPr txBox="1"/>
          <p:nvPr/>
        </p:nvSpPr>
        <p:spPr>
          <a:xfrm>
            <a:off x="300400" y="1055588"/>
            <a:ext cx="83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lang="en">
                <a:latin typeface="Lora"/>
                <a:ea typeface="Lora"/>
                <a:cs typeface="Lora"/>
                <a:sym typeface="Lora"/>
              </a:rPr>
              <a:t>Takeaway: </a:t>
            </a:r>
            <a:r>
              <a:rPr lang="en">
                <a:latin typeface="Lora"/>
                <a:ea typeface="Lora"/>
                <a:cs typeface="Lora"/>
                <a:sym typeface="Lora"/>
              </a:rPr>
              <a:t>tree search as an effective method to </a:t>
            </a:r>
            <a:r>
              <a:rPr b="1" lang="en">
                <a:solidFill>
                  <a:schemeClr val="accent1"/>
                </a:solidFill>
                <a:latin typeface="Lora"/>
                <a:ea typeface="Lora"/>
                <a:cs typeface="Lora"/>
                <a:sym typeface="Lora"/>
              </a:rPr>
              <a:t>directly improve model behavior at test-time</a:t>
            </a:r>
            <a:r>
              <a:rPr lang="en">
                <a:latin typeface="Lora"/>
                <a:ea typeface="Lora"/>
                <a:cs typeface="Lora"/>
                <a:sym typeface="Lora"/>
              </a:rPr>
              <a:t> </a:t>
            </a:r>
            <a:endParaRPr>
              <a:solidFill>
                <a:srgbClr val="4285F4"/>
              </a:solidFill>
              <a:latin typeface="Lora"/>
              <a:ea typeface="Lora"/>
              <a:cs typeface="Lora"/>
              <a:sym typeface="Lora"/>
            </a:endParaRPr>
          </a:p>
        </p:txBody>
      </p:sp>
      <p:sp>
        <p:nvSpPr>
          <p:cNvPr id="1187" name="Google Shape;1187;p99"/>
          <p:cNvSpPr/>
          <p:nvPr/>
        </p:nvSpPr>
        <p:spPr>
          <a:xfrm>
            <a:off x="0" y="4879325"/>
            <a:ext cx="2836200" cy="264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Self-Improvement with LLM</a:t>
            </a:r>
            <a:endParaRPr b="0" i="0" sz="1000" u="none" cap="none" strike="noStrike">
              <a:solidFill>
                <a:srgbClr val="000000"/>
              </a:solidFill>
              <a:latin typeface="Lora"/>
              <a:ea typeface="Lora"/>
              <a:cs typeface="Lora"/>
              <a:sym typeface="Lora"/>
            </a:endParaRPr>
          </a:p>
        </p:txBody>
      </p:sp>
      <p:sp>
        <p:nvSpPr>
          <p:cNvPr id="1188" name="Google Shape;1188;p99"/>
          <p:cNvSpPr/>
          <p:nvPr/>
        </p:nvSpPr>
        <p:spPr>
          <a:xfrm>
            <a:off x="2869250" y="4879325"/>
            <a:ext cx="33915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Enhanced Model Capability via Search</a:t>
            </a:r>
            <a:endParaRPr b="0" i="0" sz="1000" u="none" cap="none" strike="noStrike">
              <a:solidFill>
                <a:srgbClr val="000000"/>
              </a:solidFill>
              <a:latin typeface="Lora"/>
              <a:ea typeface="Lora"/>
              <a:cs typeface="Lora"/>
              <a:sym typeface="Lora"/>
            </a:endParaRPr>
          </a:p>
        </p:txBody>
      </p:sp>
      <p:sp>
        <p:nvSpPr>
          <p:cNvPr id="1189" name="Google Shape;1189;p99"/>
          <p:cNvSpPr/>
          <p:nvPr/>
        </p:nvSpPr>
        <p:spPr>
          <a:xfrm>
            <a:off x="6260800" y="4879325"/>
            <a:ext cx="2883300" cy="264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Self-Improvement vis Search</a:t>
            </a:r>
            <a:endParaRPr b="0" i="0" sz="1000" u="none" cap="none" strike="noStrike">
              <a:solidFill>
                <a:srgbClr val="000000"/>
              </a:solidFill>
              <a:latin typeface="Lora"/>
              <a:ea typeface="Lora"/>
              <a:cs typeface="Lora"/>
              <a:sym typeface="Lor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00"/>
          <p:cNvSpPr txBox="1"/>
          <p:nvPr/>
        </p:nvSpPr>
        <p:spPr>
          <a:xfrm>
            <a:off x="1242950" y="250675"/>
            <a:ext cx="664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2236D"/>
                </a:solidFill>
                <a:latin typeface="Lora"/>
                <a:ea typeface="Lora"/>
                <a:cs typeface="Lora"/>
                <a:sym typeface="Lora"/>
              </a:rPr>
              <a:t>Enhancing Model Capability via Tree Search</a:t>
            </a:r>
            <a:endParaRPr sz="2400">
              <a:solidFill>
                <a:srgbClr val="02236D"/>
              </a:solidFill>
              <a:latin typeface="Lora"/>
              <a:ea typeface="Lora"/>
              <a:cs typeface="Lora"/>
              <a:sym typeface="Lora"/>
            </a:endParaRPr>
          </a:p>
        </p:txBody>
      </p:sp>
      <p:sp>
        <p:nvSpPr>
          <p:cNvPr id="1196" name="Google Shape;1196;p100"/>
          <p:cNvSpPr txBox="1"/>
          <p:nvPr/>
        </p:nvSpPr>
        <p:spPr>
          <a:xfrm>
            <a:off x="300400" y="1055588"/>
            <a:ext cx="83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lang="en">
                <a:latin typeface="Lora"/>
                <a:ea typeface="Lora"/>
                <a:cs typeface="Lora"/>
                <a:sym typeface="Lora"/>
              </a:rPr>
              <a:t>Takeaway</a:t>
            </a:r>
            <a:r>
              <a:rPr b="1" lang="en">
                <a:latin typeface="Lora"/>
                <a:ea typeface="Lora"/>
                <a:cs typeface="Lora"/>
                <a:sym typeface="Lora"/>
              </a:rPr>
              <a:t>: </a:t>
            </a:r>
            <a:r>
              <a:rPr lang="en">
                <a:latin typeface="Lora"/>
                <a:ea typeface="Lora"/>
                <a:cs typeface="Lora"/>
                <a:sym typeface="Lora"/>
              </a:rPr>
              <a:t>tree search as an effective method to </a:t>
            </a:r>
            <a:r>
              <a:rPr b="1" lang="en">
                <a:solidFill>
                  <a:schemeClr val="accent1"/>
                </a:solidFill>
                <a:latin typeface="Lora"/>
                <a:ea typeface="Lora"/>
                <a:cs typeface="Lora"/>
                <a:sym typeface="Lora"/>
              </a:rPr>
              <a:t>directly improve model behavior at test-time</a:t>
            </a:r>
            <a:r>
              <a:rPr lang="en">
                <a:latin typeface="Lora"/>
                <a:ea typeface="Lora"/>
                <a:cs typeface="Lora"/>
                <a:sym typeface="Lora"/>
              </a:rPr>
              <a:t> </a:t>
            </a:r>
            <a:endParaRPr>
              <a:solidFill>
                <a:srgbClr val="4285F4"/>
              </a:solidFill>
              <a:latin typeface="Lora"/>
              <a:ea typeface="Lora"/>
              <a:cs typeface="Lora"/>
              <a:sym typeface="Lora"/>
            </a:endParaRPr>
          </a:p>
        </p:txBody>
      </p:sp>
      <p:sp>
        <p:nvSpPr>
          <p:cNvPr id="1197" name="Google Shape;1197;p100"/>
          <p:cNvSpPr txBox="1"/>
          <p:nvPr/>
        </p:nvSpPr>
        <p:spPr>
          <a:xfrm>
            <a:off x="300400" y="1706613"/>
            <a:ext cx="8313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lang="en">
                <a:latin typeface="Lora"/>
                <a:ea typeface="Lora"/>
                <a:cs typeface="Lora"/>
                <a:sym typeface="Lora"/>
              </a:rPr>
              <a:t>Limitations: </a:t>
            </a:r>
            <a:endParaRPr>
              <a:latin typeface="Lora"/>
              <a:ea typeface="Lora"/>
              <a:cs typeface="Lora"/>
              <a:sym typeface="Lora"/>
            </a:endParaRPr>
          </a:p>
          <a:p>
            <a:pPr indent="-317500" lvl="0" marL="457200" marR="0" rtl="0" algn="l">
              <a:lnSpc>
                <a:spcPct val="150000"/>
              </a:lnSpc>
              <a:spcBef>
                <a:spcPts val="0"/>
              </a:spcBef>
              <a:spcAft>
                <a:spcPts val="0"/>
              </a:spcAft>
              <a:buSzPts val="1400"/>
              <a:buFont typeface="Lora"/>
              <a:buChar char="-"/>
            </a:pPr>
            <a:r>
              <a:rPr b="1" lang="en">
                <a:solidFill>
                  <a:schemeClr val="accent4"/>
                </a:solidFill>
                <a:latin typeface="Lora"/>
                <a:ea typeface="Lora"/>
                <a:cs typeface="Lora"/>
                <a:sym typeface="Lora"/>
              </a:rPr>
              <a:t>Extension</a:t>
            </a:r>
            <a:r>
              <a:rPr lang="en">
                <a:latin typeface="Lora"/>
                <a:ea typeface="Lora"/>
                <a:cs typeface="Lora"/>
                <a:sym typeface="Lora"/>
              </a:rPr>
              <a:t> beyond dialogue tasks such as AI agents?</a:t>
            </a:r>
            <a:endParaRPr>
              <a:latin typeface="Lora"/>
              <a:ea typeface="Lora"/>
              <a:cs typeface="Lora"/>
              <a:sym typeface="Lora"/>
            </a:endParaRPr>
          </a:p>
          <a:p>
            <a:pPr indent="-317500" lvl="0" marL="457200" marR="0" rtl="0" algn="l">
              <a:lnSpc>
                <a:spcPct val="150000"/>
              </a:lnSpc>
              <a:spcBef>
                <a:spcPts val="0"/>
              </a:spcBef>
              <a:spcAft>
                <a:spcPts val="0"/>
              </a:spcAft>
              <a:buSzPts val="1400"/>
              <a:buFont typeface="Lora"/>
              <a:buChar char="-"/>
            </a:pPr>
            <a:r>
              <a:rPr b="1" lang="en">
                <a:solidFill>
                  <a:schemeClr val="accent4"/>
                </a:solidFill>
                <a:latin typeface="Lora"/>
                <a:ea typeface="Lora"/>
                <a:cs typeface="Lora"/>
                <a:sym typeface="Lora"/>
              </a:rPr>
              <a:t>Transfer</a:t>
            </a:r>
            <a:r>
              <a:rPr lang="en">
                <a:latin typeface="Lora"/>
                <a:ea typeface="Lora"/>
                <a:cs typeface="Lora"/>
                <a:sym typeface="Lora"/>
              </a:rPr>
              <a:t> this improved behavior back to the model via training?</a:t>
            </a:r>
            <a:endParaRPr>
              <a:latin typeface="Lora"/>
              <a:ea typeface="Lora"/>
              <a:cs typeface="Lora"/>
              <a:sym typeface="Lora"/>
            </a:endParaRPr>
          </a:p>
        </p:txBody>
      </p:sp>
      <p:sp>
        <p:nvSpPr>
          <p:cNvPr id="1198" name="Google Shape;1198;p100"/>
          <p:cNvSpPr/>
          <p:nvPr/>
        </p:nvSpPr>
        <p:spPr>
          <a:xfrm>
            <a:off x="0" y="4879325"/>
            <a:ext cx="2836200" cy="264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Self-Improvement with LLM</a:t>
            </a:r>
            <a:endParaRPr b="0" i="0" sz="1000" u="none" cap="none" strike="noStrike">
              <a:solidFill>
                <a:srgbClr val="000000"/>
              </a:solidFill>
              <a:latin typeface="Lora"/>
              <a:ea typeface="Lora"/>
              <a:cs typeface="Lora"/>
              <a:sym typeface="Lora"/>
            </a:endParaRPr>
          </a:p>
        </p:txBody>
      </p:sp>
      <p:sp>
        <p:nvSpPr>
          <p:cNvPr id="1199" name="Google Shape;1199;p100"/>
          <p:cNvSpPr/>
          <p:nvPr/>
        </p:nvSpPr>
        <p:spPr>
          <a:xfrm>
            <a:off x="2869250" y="4879325"/>
            <a:ext cx="33915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Enhanced Model Capability via Search</a:t>
            </a:r>
            <a:endParaRPr b="0" i="0" sz="1000" u="none" cap="none" strike="noStrike">
              <a:solidFill>
                <a:srgbClr val="000000"/>
              </a:solidFill>
              <a:latin typeface="Lora"/>
              <a:ea typeface="Lora"/>
              <a:cs typeface="Lora"/>
              <a:sym typeface="Lora"/>
            </a:endParaRPr>
          </a:p>
        </p:txBody>
      </p:sp>
      <p:sp>
        <p:nvSpPr>
          <p:cNvPr id="1200" name="Google Shape;1200;p100"/>
          <p:cNvSpPr/>
          <p:nvPr/>
        </p:nvSpPr>
        <p:spPr>
          <a:xfrm>
            <a:off x="6260800" y="4879325"/>
            <a:ext cx="2883300" cy="264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Self-Improvement vis Search</a:t>
            </a:r>
            <a:endParaRPr b="0" i="0" sz="1000" u="none" cap="none" strike="noStrike">
              <a:solidFill>
                <a:srgbClr val="000000"/>
              </a:solidFill>
              <a:latin typeface="Lora"/>
              <a:ea typeface="Lora"/>
              <a:cs typeface="Lora"/>
              <a:sym typeface="Lor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01"/>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Overview</a:t>
            </a:r>
            <a:endParaRPr b="0" i="0" sz="1400" u="none" cap="none" strike="noStrike">
              <a:solidFill>
                <a:srgbClr val="02236D"/>
              </a:solidFill>
              <a:latin typeface="Lora"/>
              <a:ea typeface="Lora"/>
              <a:cs typeface="Lora"/>
              <a:sym typeface="Lora"/>
            </a:endParaRPr>
          </a:p>
        </p:txBody>
      </p:sp>
      <p:sp>
        <p:nvSpPr>
          <p:cNvPr id="1207" name="Google Shape;1207;p101"/>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2"/>
                </a:solidFill>
                <a:latin typeface="Lora"/>
                <a:ea typeface="Lora"/>
                <a:cs typeface="Lora"/>
                <a:sym typeface="Lora"/>
              </a:rPr>
              <a:t>18</a:t>
            </a:r>
            <a:endParaRPr b="0" i="0" sz="1200" u="none" cap="none" strike="noStrike">
              <a:solidFill>
                <a:schemeClr val="dk2"/>
              </a:solidFill>
              <a:latin typeface="Lora"/>
              <a:ea typeface="Lora"/>
              <a:cs typeface="Lora"/>
              <a:sym typeface="Lora"/>
            </a:endParaRPr>
          </a:p>
        </p:txBody>
      </p:sp>
      <p:sp>
        <p:nvSpPr>
          <p:cNvPr id="1208" name="Google Shape;1208;p101"/>
          <p:cNvSpPr txBox="1"/>
          <p:nvPr/>
        </p:nvSpPr>
        <p:spPr>
          <a:xfrm>
            <a:off x="1226300" y="1164475"/>
            <a:ext cx="63072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rgbClr val="D9D9D9"/>
                </a:solidFill>
                <a:latin typeface="Lora"/>
                <a:ea typeface="Lora"/>
                <a:cs typeface="Lora"/>
                <a:sym typeface="Lora"/>
              </a:rPr>
              <a:t>1.   Model self-improvement with LLMs </a:t>
            </a:r>
            <a:endParaRPr sz="1800">
              <a:solidFill>
                <a:srgbClr val="D9D9D9"/>
              </a:solidFill>
            </a:endParaRPr>
          </a:p>
        </p:txBody>
      </p:sp>
      <p:sp>
        <p:nvSpPr>
          <p:cNvPr id="1209" name="Google Shape;1209;p101"/>
          <p:cNvSpPr txBox="1"/>
          <p:nvPr/>
        </p:nvSpPr>
        <p:spPr>
          <a:xfrm>
            <a:off x="1226300" y="2345725"/>
            <a:ext cx="62445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Lora"/>
                <a:ea typeface="Lora"/>
                <a:cs typeface="Lora"/>
                <a:sym typeface="Lora"/>
              </a:rPr>
              <a:t>2.   Eliciting stronger model ability via </a:t>
            </a:r>
            <a:r>
              <a:rPr lang="en" sz="1800">
                <a:solidFill>
                  <a:schemeClr val="accent1"/>
                </a:solidFill>
                <a:latin typeface="Lora"/>
                <a:ea typeface="Lora"/>
                <a:cs typeface="Lora"/>
                <a:sym typeface="Lora"/>
              </a:rPr>
              <a:t>tree search</a:t>
            </a:r>
            <a:endParaRPr sz="1800">
              <a:solidFill>
                <a:schemeClr val="accent1"/>
              </a:solidFill>
            </a:endParaRPr>
          </a:p>
        </p:txBody>
      </p:sp>
      <p:sp>
        <p:nvSpPr>
          <p:cNvPr id="1210" name="Google Shape;1210;p101"/>
          <p:cNvSpPr txBox="1"/>
          <p:nvPr/>
        </p:nvSpPr>
        <p:spPr>
          <a:xfrm>
            <a:off x="1226300" y="3652200"/>
            <a:ext cx="7483200" cy="1015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Lora"/>
                <a:ea typeface="Lora"/>
                <a:cs typeface="Lora"/>
                <a:sym typeface="Lora"/>
              </a:rPr>
              <a:t>3.   AI agent </a:t>
            </a:r>
            <a:r>
              <a:rPr lang="en" sz="1800">
                <a:solidFill>
                  <a:schemeClr val="accent1"/>
                </a:solidFill>
                <a:latin typeface="Lora"/>
                <a:ea typeface="Lora"/>
                <a:cs typeface="Lora"/>
                <a:sym typeface="Lora"/>
              </a:rPr>
              <a:t>self-improvement via tree search</a:t>
            </a:r>
            <a:r>
              <a:rPr lang="en">
                <a:solidFill>
                  <a:schemeClr val="dk1"/>
                </a:solidFill>
                <a:latin typeface="Lora"/>
                <a:ea typeface="Lora"/>
                <a:cs typeface="Lora"/>
                <a:sym typeface="Lora"/>
              </a:rPr>
              <a:t>(</a:t>
            </a:r>
            <a:r>
              <a:rPr lang="en" sz="1100">
                <a:solidFill>
                  <a:schemeClr val="dk1"/>
                </a:solidFill>
                <a:latin typeface="Lora"/>
                <a:ea typeface="Lora"/>
                <a:cs typeface="Lora"/>
                <a:sym typeface="Lora"/>
              </a:rPr>
              <a:t>Yu et al, ICLR 2025</a:t>
            </a:r>
            <a:r>
              <a:rPr lang="en">
                <a:solidFill>
                  <a:schemeClr val="dk1"/>
                </a:solidFill>
                <a:latin typeface="Lora"/>
                <a:ea typeface="Lora"/>
                <a:cs typeface="Lora"/>
                <a:sym typeface="Lora"/>
              </a:rPr>
              <a:t>)</a:t>
            </a:r>
            <a:endParaRPr sz="1800">
              <a:solidFill>
                <a:schemeClr val="accent1"/>
              </a:solidFill>
              <a:latin typeface="Lora"/>
              <a:ea typeface="Lora"/>
              <a:cs typeface="Lora"/>
              <a:sym typeface="Lora"/>
            </a:endParaRPr>
          </a:p>
          <a:p>
            <a:pPr indent="0" lvl="0" marL="0" rtl="0" algn="l">
              <a:lnSpc>
                <a:spcPct val="200000"/>
              </a:lnSpc>
              <a:spcBef>
                <a:spcPts val="0"/>
              </a:spcBef>
              <a:spcAft>
                <a:spcPts val="0"/>
              </a:spcAft>
              <a:buNone/>
            </a:pPr>
            <a:r>
              <a:t/>
            </a:r>
            <a:endParaRPr sz="1800">
              <a:solidFill>
                <a:schemeClr val="accent1"/>
              </a:solidFill>
              <a:latin typeface="Lora"/>
              <a:ea typeface="Lora"/>
              <a:cs typeface="Lora"/>
              <a:sym typeface="Lora"/>
            </a:endParaRPr>
          </a:p>
        </p:txBody>
      </p:sp>
      <p:sp>
        <p:nvSpPr>
          <p:cNvPr id="1211" name="Google Shape;1211;p101"/>
          <p:cNvSpPr/>
          <p:nvPr/>
        </p:nvSpPr>
        <p:spPr>
          <a:xfrm>
            <a:off x="4572000" y="1708888"/>
            <a:ext cx="253500" cy="554100"/>
          </a:xfrm>
          <a:prstGeom prst="downArrow">
            <a:avLst>
              <a:gd fmla="val 50000" name="adj1"/>
              <a:gd fmla="val 755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ora"/>
              <a:ea typeface="Lora"/>
              <a:cs typeface="Lora"/>
              <a:sym typeface="Lora"/>
            </a:endParaRPr>
          </a:p>
        </p:txBody>
      </p:sp>
      <p:sp>
        <p:nvSpPr>
          <p:cNvPr id="1212" name="Google Shape;1212;p101"/>
          <p:cNvSpPr/>
          <p:nvPr/>
        </p:nvSpPr>
        <p:spPr>
          <a:xfrm>
            <a:off x="4572075" y="2997875"/>
            <a:ext cx="253500" cy="554100"/>
          </a:xfrm>
          <a:prstGeom prst="downArrow">
            <a:avLst>
              <a:gd fmla="val 50000" name="adj1"/>
              <a:gd fmla="val 755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ora"/>
              <a:ea typeface="Lora"/>
              <a:cs typeface="Lora"/>
              <a:sym typeface="Lora"/>
            </a:endParaRPr>
          </a:p>
        </p:txBody>
      </p:sp>
      <p:sp>
        <p:nvSpPr>
          <p:cNvPr id="1213" name="Google Shape;1213;p101"/>
          <p:cNvSpPr/>
          <p:nvPr/>
        </p:nvSpPr>
        <p:spPr>
          <a:xfrm>
            <a:off x="1080450" y="2151125"/>
            <a:ext cx="5973000" cy="766800"/>
          </a:xfrm>
          <a:prstGeom prst="roundRect">
            <a:avLst>
              <a:gd fmla="val 16667" name="adj"/>
            </a:avLst>
          </a:prstGeom>
          <a:solidFill>
            <a:srgbClr val="FFFFFF">
              <a:alpha val="6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8"/>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Overview</a:t>
            </a:r>
            <a:endParaRPr b="0" i="0" sz="1400" u="none" cap="none" strike="noStrike">
              <a:solidFill>
                <a:srgbClr val="02236D"/>
              </a:solidFill>
              <a:latin typeface="Lora"/>
              <a:ea typeface="Lora"/>
              <a:cs typeface="Lora"/>
              <a:sym typeface="Lora"/>
            </a:endParaRPr>
          </a:p>
        </p:txBody>
      </p:sp>
      <p:sp>
        <p:nvSpPr>
          <p:cNvPr id="222" name="Google Shape;222;p48"/>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2"/>
                </a:solidFill>
                <a:latin typeface="Lora"/>
                <a:ea typeface="Lora"/>
                <a:cs typeface="Lora"/>
                <a:sym typeface="Lora"/>
              </a:rPr>
              <a:t>18</a:t>
            </a:r>
            <a:endParaRPr b="0" i="0" sz="1200" u="none" cap="none" strike="noStrike">
              <a:solidFill>
                <a:schemeClr val="dk2"/>
              </a:solidFill>
              <a:latin typeface="Lora"/>
              <a:ea typeface="Lora"/>
              <a:cs typeface="Lora"/>
              <a:sym typeface="Lora"/>
            </a:endParaRPr>
          </a:p>
        </p:txBody>
      </p:sp>
      <p:sp>
        <p:nvSpPr>
          <p:cNvPr id="223" name="Google Shape;223;p48"/>
          <p:cNvSpPr txBox="1"/>
          <p:nvPr/>
        </p:nvSpPr>
        <p:spPr>
          <a:xfrm>
            <a:off x="1226300" y="1164475"/>
            <a:ext cx="74148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1"/>
                </a:solidFill>
                <a:latin typeface="Lora"/>
                <a:ea typeface="Lora"/>
                <a:cs typeface="Lora"/>
                <a:sym typeface="Lora"/>
              </a:rPr>
              <a:t>1.   Model </a:t>
            </a:r>
            <a:r>
              <a:rPr lang="en" sz="1800">
                <a:solidFill>
                  <a:schemeClr val="accent1"/>
                </a:solidFill>
                <a:latin typeface="Lora"/>
                <a:ea typeface="Lora"/>
                <a:cs typeface="Lora"/>
                <a:sym typeface="Lora"/>
              </a:rPr>
              <a:t>self-improvement</a:t>
            </a:r>
            <a:r>
              <a:rPr lang="en" sz="1800">
                <a:solidFill>
                  <a:schemeClr val="dk1"/>
                </a:solidFill>
                <a:latin typeface="Lora"/>
                <a:ea typeface="Lora"/>
                <a:cs typeface="Lora"/>
                <a:sym typeface="Lora"/>
              </a:rPr>
              <a:t> with LLMs </a:t>
            </a:r>
            <a:r>
              <a:rPr lang="en">
                <a:solidFill>
                  <a:schemeClr val="dk1"/>
                </a:solidFill>
                <a:latin typeface="Lora"/>
                <a:ea typeface="Lora"/>
                <a:cs typeface="Lora"/>
                <a:sym typeface="Lora"/>
              </a:rPr>
              <a:t> (</a:t>
            </a:r>
            <a:r>
              <a:rPr lang="en" sz="1100">
                <a:solidFill>
                  <a:schemeClr val="dk1"/>
                </a:solidFill>
                <a:latin typeface="Lora"/>
                <a:ea typeface="Lora"/>
                <a:cs typeface="Lora"/>
                <a:sym typeface="Lora"/>
              </a:rPr>
              <a:t>Yu et al, NAACL 2024, </a:t>
            </a:r>
            <a:r>
              <a:rPr lang="en" sz="1100">
                <a:solidFill>
                  <a:schemeClr val="dk1"/>
                </a:solidFill>
                <a:latin typeface="Lora"/>
                <a:ea typeface="Lora"/>
                <a:cs typeface="Lora"/>
                <a:sym typeface="Lora"/>
              </a:rPr>
              <a:t>Outstanding</a:t>
            </a:r>
            <a:r>
              <a:rPr lang="en" sz="1100">
                <a:solidFill>
                  <a:schemeClr val="dk1"/>
                </a:solidFill>
                <a:latin typeface="Lora"/>
                <a:ea typeface="Lora"/>
                <a:cs typeface="Lora"/>
                <a:sym typeface="Lora"/>
              </a:rPr>
              <a:t> paper</a:t>
            </a:r>
            <a:r>
              <a:rPr lang="en">
                <a:solidFill>
                  <a:schemeClr val="dk1"/>
                </a:solidFill>
                <a:latin typeface="Lora"/>
                <a:ea typeface="Lora"/>
                <a:cs typeface="Lora"/>
                <a:sym typeface="Lora"/>
              </a:rPr>
              <a:t>)</a:t>
            </a:r>
            <a:endParaRPr>
              <a:solidFill>
                <a:schemeClr val="dk1"/>
              </a:solidFill>
              <a:latin typeface="Lora"/>
              <a:ea typeface="Lora"/>
              <a:cs typeface="Lora"/>
              <a:sym typeface="Lora"/>
            </a:endParaRPr>
          </a:p>
        </p:txBody>
      </p:sp>
      <p:sp>
        <p:nvSpPr>
          <p:cNvPr id="224" name="Google Shape;224;p48"/>
          <p:cNvSpPr txBox="1"/>
          <p:nvPr/>
        </p:nvSpPr>
        <p:spPr>
          <a:xfrm>
            <a:off x="1226300" y="2345725"/>
            <a:ext cx="74832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Lora"/>
                <a:ea typeface="Lora"/>
                <a:cs typeface="Lora"/>
                <a:sym typeface="Lora"/>
              </a:rPr>
              <a:t>2.   Eliciting stronger model ability via </a:t>
            </a:r>
            <a:r>
              <a:rPr lang="en" sz="1800">
                <a:solidFill>
                  <a:schemeClr val="accent1"/>
                </a:solidFill>
                <a:latin typeface="Lora"/>
                <a:ea typeface="Lora"/>
                <a:cs typeface="Lora"/>
                <a:sym typeface="Lora"/>
              </a:rPr>
              <a:t>tree search </a:t>
            </a:r>
            <a:r>
              <a:rPr lang="en">
                <a:solidFill>
                  <a:schemeClr val="dk1"/>
                </a:solidFill>
                <a:latin typeface="Lora"/>
                <a:ea typeface="Lora"/>
                <a:cs typeface="Lora"/>
                <a:sym typeface="Lora"/>
              </a:rPr>
              <a:t>(</a:t>
            </a:r>
            <a:r>
              <a:rPr lang="en" sz="1100">
                <a:solidFill>
                  <a:schemeClr val="dk1"/>
                </a:solidFill>
                <a:latin typeface="Lora"/>
                <a:ea typeface="Lora"/>
                <a:cs typeface="Lora"/>
                <a:sym typeface="Lora"/>
              </a:rPr>
              <a:t>Yu et al, EMNLP 2023</a:t>
            </a:r>
            <a:r>
              <a:rPr lang="en" sz="1200">
                <a:solidFill>
                  <a:schemeClr val="dk1"/>
                </a:solidFill>
                <a:latin typeface="Lora"/>
                <a:ea typeface="Lora"/>
                <a:cs typeface="Lora"/>
                <a:sym typeface="Lora"/>
              </a:rPr>
              <a:t> </a:t>
            </a:r>
            <a:r>
              <a:rPr lang="en">
                <a:solidFill>
                  <a:schemeClr val="dk1"/>
                </a:solidFill>
                <a:latin typeface="Lora"/>
                <a:ea typeface="Lora"/>
                <a:cs typeface="Lora"/>
                <a:sym typeface="Lora"/>
              </a:rPr>
              <a:t>)</a:t>
            </a:r>
            <a:endParaRPr>
              <a:solidFill>
                <a:schemeClr val="dk1"/>
              </a:solidFill>
            </a:endParaRPr>
          </a:p>
        </p:txBody>
      </p:sp>
      <p:sp>
        <p:nvSpPr>
          <p:cNvPr id="225" name="Google Shape;225;p48"/>
          <p:cNvSpPr txBox="1"/>
          <p:nvPr/>
        </p:nvSpPr>
        <p:spPr>
          <a:xfrm>
            <a:off x="1226300" y="3652200"/>
            <a:ext cx="74832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Lora"/>
                <a:ea typeface="Lora"/>
                <a:cs typeface="Lora"/>
                <a:sym typeface="Lora"/>
              </a:rPr>
              <a:t>3.   AI agent </a:t>
            </a:r>
            <a:r>
              <a:rPr lang="en" sz="1800">
                <a:solidFill>
                  <a:schemeClr val="accent1"/>
                </a:solidFill>
                <a:latin typeface="Lora"/>
                <a:ea typeface="Lora"/>
                <a:cs typeface="Lora"/>
                <a:sym typeface="Lora"/>
              </a:rPr>
              <a:t>self-improvement via tree search </a:t>
            </a:r>
            <a:r>
              <a:rPr lang="en">
                <a:solidFill>
                  <a:schemeClr val="dk1"/>
                </a:solidFill>
                <a:latin typeface="Lora"/>
                <a:ea typeface="Lora"/>
                <a:cs typeface="Lora"/>
                <a:sym typeface="Lora"/>
              </a:rPr>
              <a:t>(</a:t>
            </a:r>
            <a:r>
              <a:rPr lang="en" sz="1100">
                <a:solidFill>
                  <a:schemeClr val="dk1"/>
                </a:solidFill>
                <a:latin typeface="Lora"/>
                <a:ea typeface="Lora"/>
                <a:cs typeface="Lora"/>
                <a:sym typeface="Lora"/>
              </a:rPr>
              <a:t>Yu et al, ICLR 2025</a:t>
            </a:r>
            <a:r>
              <a:rPr lang="en">
                <a:solidFill>
                  <a:schemeClr val="dk1"/>
                </a:solidFill>
                <a:latin typeface="Lora"/>
                <a:ea typeface="Lora"/>
                <a:cs typeface="Lora"/>
                <a:sym typeface="Lora"/>
              </a:rPr>
              <a:t>)</a:t>
            </a:r>
            <a:endParaRPr sz="1800">
              <a:solidFill>
                <a:schemeClr val="accent1"/>
              </a:solidFill>
              <a:latin typeface="Lora"/>
              <a:ea typeface="Lora"/>
              <a:cs typeface="Lora"/>
              <a:sym typeface="Lor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02"/>
          <p:cNvSpPr/>
          <p:nvPr/>
        </p:nvSpPr>
        <p:spPr>
          <a:xfrm>
            <a:off x="3515950" y="1259225"/>
            <a:ext cx="3202200" cy="554100"/>
          </a:xfrm>
          <a:prstGeom prst="wedgeRoundRectCallout">
            <a:avLst>
              <a:gd fmla="val 50261" name="adj1"/>
              <a:gd fmla="val 75672"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ora"/>
                <a:ea typeface="Lora"/>
                <a:cs typeface="Lora"/>
                <a:sym typeface="Lora"/>
              </a:rPr>
              <a:t>Q: What is he doing?</a:t>
            </a:r>
            <a:endParaRPr/>
          </a:p>
        </p:txBody>
      </p:sp>
      <p:sp>
        <p:nvSpPr>
          <p:cNvPr id="1220" name="Google Shape;1220;p102"/>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a:t>
            </a:r>
            <a:r>
              <a:rPr lang="en" sz="2400">
                <a:solidFill>
                  <a:srgbClr val="02236D"/>
                </a:solidFill>
                <a:latin typeface="Lora"/>
                <a:ea typeface="Lora"/>
                <a:cs typeface="Lora"/>
                <a:sym typeface="Lora"/>
              </a:rPr>
              <a:t>VLM on Computer Tasks</a:t>
            </a:r>
            <a:endParaRPr b="0" i="0" sz="1400" u="none" cap="none" strike="noStrike">
              <a:solidFill>
                <a:srgbClr val="02236D"/>
              </a:solidFill>
              <a:latin typeface="Lora"/>
              <a:ea typeface="Lora"/>
              <a:cs typeface="Lora"/>
              <a:sym typeface="Lora"/>
            </a:endParaRPr>
          </a:p>
        </p:txBody>
      </p:sp>
      <p:sp>
        <p:nvSpPr>
          <p:cNvPr id="1221" name="Google Shape;1221;p102"/>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a:t>
            </a:r>
            <a:endParaRPr b="0" i="0" sz="1200" u="none" cap="none" strike="noStrike">
              <a:solidFill>
                <a:schemeClr val="dk2"/>
              </a:solidFill>
              <a:latin typeface="Lora"/>
              <a:ea typeface="Lora"/>
              <a:cs typeface="Lora"/>
              <a:sym typeface="Lora"/>
            </a:endParaRPr>
          </a:p>
        </p:txBody>
      </p:sp>
      <p:pic>
        <p:nvPicPr>
          <p:cNvPr id="1222" name="Google Shape;1222;p102"/>
          <p:cNvPicPr preferRelativeResize="0"/>
          <p:nvPr/>
        </p:nvPicPr>
        <p:blipFill>
          <a:blip r:embed="rId3">
            <a:alphaModFix/>
          </a:blip>
          <a:stretch>
            <a:fillRect/>
          </a:stretch>
        </p:blipFill>
        <p:spPr>
          <a:xfrm>
            <a:off x="1420925" y="2242803"/>
            <a:ext cx="451499" cy="456172"/>
          </a:xfrm>
          <a:prstGeom prst="rect">
            <a:avLst/>
          </a:prstGeom>
          <a:noFill/>
          <a:ln>
            <a:noFill/>
          </a:ln>
        </p:spPr>
      </p:pic>
      <p:sp>
        <p:nvSpPr>
          <p:cNvPr id="1223" name="Google Shape;1223;p102"/>
          <p:cNvSpPr txBox="1"/>
          <p:nvPr/>
        </p:nvSpPr>
        <p:spPr>
          <a:xfrm>
            <a:off x="968063" y="890050"/>
            <a:ext cx="1357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VQA Tasks</a:t>
            </a:r>
            <a:endParaRPr sz="1800">
              <a:solidFill>
                <a:schemeClr val="dk2"/>
              </a:solidFill>
            </a:endParaRPr>
          </a:p>
        </p:txBody>
      </p:sp>
      <p:sp>
        <p:nvSpPr>
          <p:cNvPr id="1224" name="Google Shape;1224;p102"/>
          <p:cNvSpPr/>
          <p:nvPr/>
        </p:nvSpPr>
        <p:spPr>
          <a:xfrm flipH="1" rot="-5400000">
            <a:off x="-1334875" y="2537950"/>
            <a:ext cx="3747300" cy="451500"/>
          </a:xfrm>
          <a:prstGeom prst="rightArrow">
            <a:avLst>
              <a:gd fmla="val 50000" name="adj1"/>
              <a:gd fmla="val 60853" name="adj2"/>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Time</a:t>
            </a:r>
            <a:endParaRPr>
              <a:latin typeface="Lora"/>
              <a:ea typeface="Lora"/>
              <a:cs typeface="Lora"/>
              <a:sym typeface="Lora"/>
            </a:endParaRPr>
          </a:p>
        </p:txBody>
      </p:sp>
      <p:sp>
        <p:nvSpPr>
          <p:cNvPr id="1225" name="Google Shape;1225;p102"/>
          <p:cNvSpPr txBox="1"/>
          <p:nvPr/>
        </p:nvSpPr>
        <p:spPr>
          <a:xfrm rot="-5400000">
            <a:off x="124325" y="1643525"/>
            <a:ext cx="8289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595959"/>
                </a:solidFill>
                <a:latin typeface="Lora"/>
                <a:ea typeface="Lora"/>
                <a:cs typeface="Lora"/>
                <a:sym typeface="Lora"/>
              </a:rPr>
              <a:t>2020-2022</a:t>
            </a:r>
            <a:endParaRPr sz="1000">
              <a:solidFill>
                <a:srgbClr val="595959"/>
              </a:solidFill>
              <a:latin typeface="Lora"/>
              <a:ea typeface="Lora"/>
              <a:cs typeface="Lora"/>
              <a:sym typeface="Lora"/>
            </a:endParaRPr>
          </a:p>
        </p:txBody>
      </p:sp>
      <p:sp>
        <p:nvSpPr>
          <p:cNvPr id="1226" name="Google Shape;1226;p102"/>
          <p:cNvSpPr txBox="1"/>
          <p:nvPr/>
        </p:nvSpPr>
        <p:spPr>
          <a:xfrm rot="-5400000">
            <a:off x="223475" y="3535750"/>
            <a:ext cx="6306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595959"/>
                </a:solidFill>
                <a:latin typeface="Lora"/>
                <a:ea typeface="Lora"/>
                <a:cs typeface="Lora"/>
                <a:sym typeface="Lora"/>
              </a:rPr>
              <a:t>2023+</a:t>
            </a:r>
            <a:endParaRPr sz="1000">
              <a:solidFill>
                <a:srgbClr val="595959"/>
              </a:solidFill>
              <a:latin typeface="Lora"/>
              <a:ea typeface="Lora"/>
              <a:cs typeface="Lora"/>
              <a:sym typeface="Lora"/>
            </a:endParaRPr>
          </a:p>
        </p:txBody>
      </p:sp>
      <p:cxnSp>
        <p:nvCxnSpPr>
          <p:cNvPr id="1227" name="Google Shape;1227;p102"/>
          <p:cNvCxnSpPr/>
          <p:nvPr/>
        </p:nvCxnSpPr>
        <p:spPr>
          <a:xfrm>
            <a:off x="876625" y="2763700"/>
            <a:ext cx="7114200" cy="0"/>
          </a:xfrm>
          <a:prstGeom prst="straightConnector1">
            <a:avLst/>
          </a:prstGeom>
          <a:noFill/>
          <a:ln cap="flat" cmpd="sng" w="38100">
            <a:solidFill>
              <a:schemeClr val="dk2"/>
            </a:solidFill>
            <a:prstDash val="dot"/>
            <a:round/>
            <a:headEnd len="med" w="med" type="none"/>
            <a:tailEnd len="med" w="med" type="none"/>
          </a:ln>
        </p:spPr>
      </p:cxnSp>
      <p:sp>
        <p:nvSpPr>
          <p:cNvPr id="1228" name="Google Shape;1228;p102"/>
          <p:cNvSpPr txBox="1"/>
          <p:nvPr/>
        </p:nvSpPr>
        <p:spPr>
          <a:xfrm>
            <a:off x="968075" y="2828425"/>
            <a:ext cx="2174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Computer Tasks</a:t>
            </a:r>
            <a:endParaRPr sz="1800">
              <a:solidFill>
                <a:schemeClr val="dk2"/>
              </a:solidFill>
            </a:endParaRPr>
          </a:p>
        </p:txBody>
      </p:sp>
      <p:pic>
        <p:nvPicPr>
          <p:cNvPr id="1229" name="Google Shape;1229;p102"/>
          <p:cNvPicPr preferRelativeResize="0"/>
          <p:nvPr/>
        </p:nvPicPr>
        <p:blipFill rotWithShape="1">
          <a:blip r:embed="rId4">
            <a:alphaModFix/>
          </a:blip>
          <a:srcRect b="0" l="23462" r="23067" t="0"/>
          <a:stretch/>
        </p:blipFill>
        <p:spPr>
          <a:xfrm>
            <a:off x="5718425" y="1142662"/>
            <a:ext cx="526152" cy="787226"/>
          </a:xfrm>
          <a:prstGeom prst="rect">
            <a:avLst/>
          </a:prstGeom>
          <a:noFill/>
          <a:ln>
            <a:noFill/>
          </a:ln>
        </p:spPr>
      </p:pic>
      <p:sp>
        <p:nvSpPr>
          <p:cNvPr id="1230" name="Google Shape;1230;p102"/>
          <p:cNvSpPr/>
          <p:nvPr/>
        </p:nvSpPr>
        <p:spPr>
          <a:xfrm>
            <a:off x="1927125" y="1904600"/>
            <a:ext cx="3489300" cy="554100"/>
          </a:xfrm>
          <a:prstGeom prst="wedgeRoundRectCallout">
            <a:avLst>
              <a:gd fmla="val -43313" name="adj1"/>
              <a:gd fmla="val 64163" name="adj2"/>
              <a:gd fmla="val 0" name="adj3"/>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Lora"/>
                <a:ea typeface="Lora"/>
                <a:cs typeface="Lora"/>
                <a:sym typeface="Lora"/>
              </a:rPr>
              <a:t>He is performing a skateboard trick…</a:t>
            </a:r>
            <a:endParaRPr/>
          </a:p>
        </p:txBody>
      </p:sp>
      <p:pic>
        <p:nvPicPr>
          <p:cNvPr id="1231" name="Google Shape;1231;p102"/>
          <p:cNvPicPr preferRelativeResize="0"/>
          <p:nvPr/>
        </p:nvPicPr>
        <p:blipFill>
          <a:blip r:embed="rId5">
            <a:alphaModFix/>
          </a:blip>
          <a:stretch>
            <a:fillRect/>
          </a:stretch>
        </p:blipFill>
        <p:spPr>
          <a:xfrm>
            <a:off x="6881250" y="1319921"/>
            <a:ext cx="451500" cy="621279"/>
          </a:xfrm>
          <a:prstGeom prst="rect">
            <a:avLst/>
          </a:prstGeom>
          <a:noFill/>
          <a:ln>
            <a:noFill/>
          </a:ln>
        </p:spPr>
      </p:pic>
      <p:sp>
        <p:nvSpPr>
          <p:cNvPr id="1232" name="Google Shape;1232;p102"/>
          <p:cNvSpPr/>
          <p:nvPr/>
        </p:nvSpPr>
        <p:spPr>
          <a:xfrm>
            <a:off x="2701675" y="3307763"/>
            <a:ext cx="3927300" cy="554100"/>
          </a:xfrm>
          <a:prstGeom prst="wedgeRoundRectCallout">
            <a:avLst>
              <a:gd fmla="val 50261" name="adj1"/>
              <a:gd fmla="val 75672"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ora"/>
                <a:ea typeface="Lora"/>
                <a:cs typeface="Lora"/>
                <a:sym typeface="Lora"/>
              </a:rPr>
              <a:t>Can you help me clear my shopping cart?</a:t>
            </a:r>
            <a:endParaRPr/>
          </a:p>
        </p:txBody>
      </p:sp>
      <p:pic>
        <p:nvPicPr>
          <p:cNvPr id="1233" name="Google Shape;1233;p102"/>
          <p:cNvPicPr preferRelativeResize="0"/>
          <p:nvPr/>
        </p:nvPicPr>
        <p:blipFill>
          <a:blip r:embed="rId3">
            <a:alphaModFix/>
          </a:blip>
          <a:stretch>
            <a:fillRect/>
          </a:stretch>
        </p:blipFill>
        <p:spPr>
          <a:xfrm>
            <a:off x="1420925" y="4334203"/>
            <a:ext cx="451499" cy="456172"/>
          </a:xfrm>
          <a:prstGeom prst="rect">
            <a:avLst/>
          </a:prstGeom>
          <a:noFill/>
          <a:ln>
            <a:noFill/>
          </a:ln>
        </p:spPr>
      </p:pic>
      <p:sp>
        <p:nvSpPr>
          <p:cNvPr id="1234" name="Google Shape;1234;p102"/>
          <p:cNvSpPr/>
          <p:nvPr/>
        </p:nvSpPr>
        <p:spPr>
          <a:xfrm>
            <a:off x="1927125" y="3986275"/>
            <a:ext cx="2796900" cy="554100"/>
          </a:xfrm>
          <a:prstGeom prst="wedgeRoundRectCallout">
            <a:avLst>
              <a:gd fmla="val -43313" name="adj1"/>
              <a:gd fmla="val 64163" name="adj2"/>
              <a:gd fmla="val 0" name="adj3"/>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ora"/>
                <a:ea typeface="Lora"/>
                <a:cs typeface="Lora"/>
                <a:sym typeface="Lora"/>
              </a:rPr>
              <a:t>click button [shopping cart] ….</a:t>
            </a:r>
            <a:endParaRPr/>
          </a:p>
        </p:txBody>
      </p:sp>
      <p:pic>
        <p:nvPicPr>
          <p:cNvPr id="1235" name="Google Shape;1235;p102"/>
          <p:cNvPicPr preferRelativeResize="0"/>
          <p:nvPr/>
        </p:nvPicPr>
        <p:blipFill>
          <a:blip r:embed="rId5">
            <a:alphaModFix/>
          </a:blip>
          <a:stretch>
            <a:fillRect/>
          </a:stretch>
        </p:blipFill>
        <p:spPr>
          <a:xfrm>
            <a:off x="7311425" y="3359358"/>
            <a:ext cx="451500" cy="621279"/>
          </a:xfrm>
          <a:prstGeom prst="rect">
            <a:avLst/>
          </a:prstGeom>
          <a:noFill/>
          <a:ln>
            <a:noFill/>
          </a:ln>
        </p:spPr>
      </p:pic>
      <p:pic>
        <p:nvPicPr>
          <p:cNvPr id="1236" name="Google Shape;1236;p102"/>
          <p:cNvPicPr preferRelativeResize="0"/>
          <p:nvPr/>
        </p:nvPicPr>
        <p:blipFill rotWithShape="1">
          <a:blip r:embed="rId6">
            <a:alphaModFix/>
          </a:blip>
          <a:srcRect b="21035" l="14125" r="16255" t="21237"/>
          <a:stretch/>
        </p:blipFill>
        <p:spPr>
          <a:xfrm>
            <a:off x="6156250" y="2869486"/>
            <a:ext cx="1037051" cy="859913"/>
          </a:xfrm>
          <a:prstGeom prst="rect">
            <a:avLst/>
          </a:prstGeom>
          <a:noFill/>
          <a:ln>
            <a:noFill/>
          </a:ln>
        </p:spPr>
      </p:pic>
      <p:pic>
        <p:nvPicPr>
          <p:cNvPr id="1237" name="Google Shape;1237;p102"/>
          <p:cNvPicPr preferRelativeResize="0"/>
          <p:nvPr/>
        </p:nvPicPr>
        <p:blipFill>
          <a:blip r:embed="rId7">
            <a:alphaModFix/>
          </a:blip>
          <a:stretch>
            <a:fillRect/>
          </a:stretch>
        </p:blipFill>
        <p:spPr>
          <a:xfrm>
            <a:off x="6242035" y="2925618"/>
            <a:ext cx="896357" cy="51880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03"/>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2"/>
                </a:solidFill>
                <a:latin typeface="Lora"/>
                <a:ea typeface="Lora"/>
                <a:cs typeface="Lora"/>
                <a:sym typeface="Lora"/>
              </a:rPr>
              <a:t>2</a:t>
            </a:r>
            <a:endParaRPr b="0" i="0" sz="1200" u="none" cap="none" strike="noStrike">
              <a:solidFill>
                <a:schemeClr val="dk2"/>
              </a:solidFill>
              <a:latin typeface="Lora"/>
              <a:ea typeface="Lora"/>
              <a:cs typeface="Lora"/>
              <a:sym typeface="Lora"/>
            </a:endParaRPr>
          </a:p>
        </p:txBody>
      </p:sp>
      <p:sp>
        <p:nvSpPr>
          <p:cNvPr id="1244" name="Google Shape;1244;p103"/>
          <p:cNvSpPr txBox="1"/>
          <p:nvPr/>
        </p:nvSpPr>
        <p:spPr>
          <a:xfrm>
            <a:off x="1296750" y="615150"/>
            <a:ext cx="655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4"/>
                </a:solidFill>
                <a:latin typeface="Lora"/>
                <a:ea typeface="Lora"/>
                <a:cs typeface="Lora"/>
                <a:sym typeface="Lora"/>
              </a:rPr>
              <a:t>Challenge</a:t>
            </a:r>
            <a:r>
              <a:rPr lang="en" sz="1800">
                <a:solidFill>
                  <a:schemeClr val="dk2"/>
                </a:solidFill>
                <a:latin typeface="Lora"/>
                <a:ea typeface="Lora"/>
                <a:cs typeface="Lora"/>
                <a:sym typeface="Lora"/>
              </a:rPr>
              <a:t>: extremely difficult as interacting with computer      </a:t>
            </a:r>
            <a:endParaRPr sz="1800">
              <a:solidFill>
                <a:schemeClr val="dk2"/>
              </a:solidFill>
              <a:latin typeface="Lora"/>
              <a:ea typeface="Lora"/>
              <a:cs typeface="Lora"/>
              <a:sym typeface="Lora"/>
            </a:endParaRPr>
          </a:p>
          <a:p>
            <a:pPr indent="0" lvl="0" marL="0" rtl="0" algn="l">
              <a:spcBef>
                <a:spcPts val="0"/>
              </a:spcBef>
              <a:spcAft>
                <a:spcPts val="0"/>
              </a:spcAft>
              <a:buNone/>
            </a:pPr>
            <a:r>
              <a:rPr lang="en" sz="1800">
                <a:solidFill>
                  <a:schemeClr val="dk2"/>
                </a:solidFill>
                <a:latin typeface="Lora"/>
                <a:ea typeface="Lora"/>
                <a:cs typeface="Lora"/>
                <a:sym typeface="Lora"/>
              </a:rPr>
              <a:t>                    was not part of VLM (pre-)training</a:t>
            </a:r>
            <a:endParaRPr b="1" sz="1800">
              <a:solidFill>
                <a:srgbClr val="4285F4"/>
              </a:solidFill>
            </a:endParaRPr>
          </a:p>
        </p:txBody>
      </p:sp>
      <p:pic>
        <p:nvPicPr>
          <p:cNvPr id="1245" name="Google Shape;1245;p103"/>
          <p:cNvPicPr preferRelativeResize="0"/>
          <p:nvPr/>
        </p:nvPicPr>
        <p:blipFill>
          <a:blip r:embed="rId3">
            <a:alphaModFix/>
          </a:blip>
          <a:stretch>
            <a:fillRect/>
          </a:stretch>
        </p:blipFill>
        <p:spPr>
          <a:xfrm>
            <a:off x="2110226" y="1836950"/>
            <a:ext cx="4923525" cy="30538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04"/>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2"/>
                </a:solidFill>
                <a:latin typeface="Lora"/>
                <a:ea typeface="Lora"/>
                <a:cs typeface="Lora"/>
                <a:sym typeface="Lora"/>
              </a:rPr>
              <a:t>3</a:t>
            </a:r>
            <a:endParaRPr b="0" i="0" sz="1200" u="none" cap="none" strike="noStrike">
              <a:solidFill>
                <a:schemeClr val="dk2"/>
              </a:solidFill>
              <a:latin typeface="Lora"/>
              <a:ea typeface="Lora"/>
              <a:cs typeface="Lora"/>
              <a:sym typeface="Lora"/>
            </a:endParaRPr>
          </a:p>
        </p:txBody>
      </p:sp>
      <p:sp>
        <p:nvSpPr>
          <p:cNvPr id="1252" name="Google Shape;1252;p104"/>
          <p:cNvSpPr txBox="1"/>
          <p:nvPr/>
        </p:nvSpPr>
        <p:spPr>
          <a:xfrm>
            <a:off x="1048763" y="1370500"/>
            <a:ext cx="7386000" cy="4617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lang="en" sz="1800">
                <a:solidFill>
                  <a:schemeClr val="accent1"/>
                </a:solidFill>
                <a:latin typeface="Lora"/>
                <a:ea typeface="Lora"/>
                <a:cs typeface="Lora"/>
                <a:sym typeface="Lora"/>
              </a:rPr>
              <a:t>1.   Scale test-time compute </a:t>
            </a:r>
            <a:r>
              <a:rPr lang="en" sz="1800">
                <a:solidFill>
                  <a:schemeClr val="dk2"/>
                </a:solidFill>
                <a:latin typeface="Lora"/>
                <a:ea typeface="Lora"/>
                <a:cs typeface="Lora"/>
                <a:sym typeface="Lora"/>
              </a:rPr>
              <a:t>to improve agent performance</a:t>
            </a:r>
            <a:endParaRPr sz="1800">
              <a:solidFill>
                <a:schemeClr val="dk2"/>
              </a:solidFill>
            </a:endParaRPr>
          </a:p>
        </p:txBody>
      </p:sp>
      <p:sp>
        <p:nvSpPr>
          <p:cNvPr id="1253" name="Google Shape;1253;p104"/>
          <p:cNvSpPr txBox="1"/>
          <p:nvPr/>
        </p:nvSpPr>
        <p:spPr>
          <a:xfrm>
            <a:off x="1048777" y="2773350"/>
            <a:ext cx="6998100" cy="4617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lang="en" sz="1800">
                <a:solidFill>
                  <a:schemeClr val="accent1"/>
                </a:solidFill>
                <a:latin typeface="Lora"/>
                <a:ea typeface="Lora"/>
                <a:cs typeface="Lora"/>
                <a:sym typeface="Lora"/>
              </a:rPr>
              <a:t>2.   Transfer </a:t>
            </a:r>
            <a:r>
              <a:rPr lang="en" sz="1800">
                <a:solidFill>
                  <a:schemeClr val="dk2"/>
                </a:solidFill>
                <a:latin typeface="Lora"/>
                <a:ea typeface="Lora"/>
                <a:cs typeface="Lora"/>
                <a:sym typeface="Lora"/>
              </a:rPr>
              <a:t>search knowledge</a:t>
            </a:r>
            <a:r>
              <a:rPr lang="en" sz="1800">
                <a:solidFill>
                  <a:schemeClr val="accent1"/>
                </a:solidFill>
                <a:latin typeface="Lora"/>
                <a:ea typeface="Lora"/>
                <a:cs typeface="Lora"/>
                <a:sym typeface="Lora"/>
              </a:rPr>
              <a:t> back to VLM </a:t>
            </a:r>
            <a:r>
              <a:rPr lang="en" sz="1800">
                <a:solidFill>
                  <a:schemeClr val="dk2"/>
                </a:solidFill>
                <a:latin typeface="Lora"/>
                <a:ea typeface="Lora"/>
                <a:cs typeface="Lora"/>
                <a:sym typeface="Lora"/>
              </a:rPr>
              <a:t>via training</a:t>
            </a:r>
            <a:endParaRPr sz="1800">
              <a:solidFill>
                <a:schemeClr val="dk2"/>
              </a:solidFill>
            </a:endParaRPr>
          </a:p>
        </p:txBody>
      </p:sp>
      <p:sp>
        <p:nvSpPr>
          <p:cNvPr id="1254" name="Google Shape;1254;p104"/>
          <p:cNvSpPr/>
          <p:nvPr/>
        </p:nvSpPr>
        <p:spPr>
          <a:xfrm>
            <a:off x="4615013" y="2025713"/>
            <a:ext cx="253500" cy="554100"/>
          </a:xfrm>
          <a:prstGeom prst="downArrow">
            <a:avLst>
              <a:gd fmla="val 50000" name="adj1"/>
              <a:gd fmla="val 755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ora"/>
              <a:ea typeface="Lora"/>
              <a:cs typeface="Lora"/>
              <a:sym typeface="Lor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05"/>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Introduce R-MCTS</a:t>
            </a:r>
            <a:endParaRPr b="0" i="0" sz="1400" u="none" cap="none" strike="noStrike">
              <a:solidFill>
                <a:srgbClr val="02236D"/>
              </a:solidFill>
              <a:latin typeface="Lora"/>
              <a:ea typeface="Lora"/>
              <a:cs typeface="Lora"/>
              <a:sym typeface="Lora"/>
            </a:endParaRPr>
          </a:p>
        </p:txBody>
      </p:sp>
      <p:sp>
        <p:nvSpPr>
          <p:cNvPr id="1261" name="Google Shape;1261;p105"/>
          <p:cNvSpPr txBox="1"/>
          <p:nvPr/>
        </p:nvSpPr>
        <p:spPr>
          <a:xfrm>
            <a:off x="1684000" y="856625"/>
            <a:ext cx="51471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Lora"/>
                <a:ea typeface="Lora"/>
                <a:cs typeface="Lora"/>
                <a:sym typeface="Lora"/>
              </a:rPr>
              <a:t>explore</a:t>
            </a:r>
            <a:r>
              <a:rPr lang="en">
                <a:latin typeface="Lora"/>
                <a:ea typeface="Lora"/>
                <a:cs typeface="Lora"/>
                <a:sym typeface="Lora"/>
              </a:rPr>
              <a:t> decision space and </a:t>
            </a:r>
            <a:r>
              <a:rPr lang="en">
                <a:solidFill>
                  <a:srgbClr val="4285F4"/>
                </a:solidFill>
                <a:latin typeface="Lora"/>
                <a:ea typeface="Lora"/>
                <a:cs typeface="Lora"/>
                <a:sym typeface="Lora"/>
              </a:rPr>
              <a:t>self-improve</a:t>
            </a:r>
            <a:r>
              <a:rPr lang="en">
                <a:latin typeface="Lora"/>
                <a:ea typeface="Lora"/>
                <a:cs typeface="Lora"/>
                <a:sym typeface="Lora"/>
              </a:rPr>
              <a:t> on-the-fly</a:t>
            </a:r>
            <a:endParaRPr b="1">
              <a:solidFill>
                <a:srgbClr val="4285F4"/>
              </a:solidFill>
              <a:latin typeface="Lora"/>
              <a:ea typeface="Lora"/>
              <a:cs typeface="Lora"/>
              <a:sym typeface="Lora"/>
            </a:endParaRPr>
          </a:p>
        </p:txBody>
      </p:sp>
      <p:sp>
        <p:nvSpPr>
          <p:cNvPr id="1262" name="Google Shape;1262;p105"/>
          <p:cNvSpPr txBox="1"/>
          <p:nvPr/>
        </p:nvSpPr>
        <p:spPr>
          <a:xfrm>
            <a:off x="446200" y="888425"/>
            <a:ext cx="12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R-MCTS    =</a:t>
            </a:r>
            <a:endParaRPr/>
          </a:p>
        </p:txBody>
      </p:sp>
      <p:sp>
        <p:nvSpPr>
          <p:cNvPr id="1263" name="Google Shape;1263;p105"/>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264" name="Google Shape;1264;p105"/>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265" name="Google Shape;1265;p105"/>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266" name="Google Shape;1266;p105"/>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pic>
        <p:nvPicPr>
          <p:cNvPr id="1267" name="Google Shape;1267;p105"/>
          <p:cNvPicPr preferRelativeResize="0"/>
          <p:nvPr/>
        </p:nvPicPr>
        <p:blipFill>
          <a:blip r:embed="rId3">
            <a:alphaModFix/>
          </a:blip>
          <a:stretch>
            <a:fillRect/>
          </a:stretch>
        </p:blipFill>
        <p:spPr>
          <a:xfrm>
            <a:off x="833250" y="2133475"/>
            <a:ext cx="3679450" cy="15924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06"/>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Introduce R-MCTS</a:t>
            </a:r>
            <a:endParaRPr b="0" i="0" sz="1400" u="none" cap="none" strike="noStrike">
              <a:solidFill>
                <a:srgbClr val="02236D"/>
              </a:solidFill>
              <a:latin typeface="Lora"/>
              <a:ea typeface="Lora"/>
              <a:cs typeface="Lora"/>
              <a:sym typeface="Lora"/>
            </a:endParaRPr>
          </a:p>
        </p:txBody>
      </p:sp>
      <p:sp>
        <p:nvSpPr>
          <p:cNvPr id="1274" name="Google Shape;1274;p106"/>
          <p:cNvSpPr txBox="1"/>
          <p:nvPr/>
        </p:nvSpPr>
        <p:spPr>
          <a:xfrm>
            <a:off x="1684000" y="856625"/>
            <a:ext cx="51471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ora"/>
                <a:ea typeface="Lora"/>
                <a:cs typeface="Lora"/>
                <a:sym typeface="Lora"/>
              </a:rPr>
              <a:t>explore</a:t>
            </a:r>
            <a:r>
              <a:rPr lang="en">
                <a:latin typeface="Lora"/>
                <a:ea typeface="Lora"/>
                <a:cs typeface="Lora"/>
                <a:sym typeface="Lora"/>
              </a:rPr>
              <a:t> decision space and </a:t>
            </a:r>
            <a:r>
              <a:rPr b="1" lang="en">
                <a:solidFill>
                  <a:srgbClr val="4285F4"/>
                </a:solidFill>
                <a:latin typeface="Lora"/>
                <a:ea typeface="Lora"/>
                <a:cs typeface="Lora"/>
                <a:sym typeface="Lora"/>
              </a:rPr>
              <a:t>self-improve</a:t>
            </a:r>
            <a:r>
              <a:rPr lang="en">
                <a:latin typeface="Lora"/>
                <a:ea typeface="Lora"/>
                <a:cs typeface="Lora"/>
                <a:sym typeface="Lora"/>
              </a:rPr>
              <a:t> on-the-fly</a:t>
            </a:r>
            <a:endParaRPr b="1">
              <a:solidFill>
                <a:srgbClr val="4285F4"/>
              </a:solidFill>
              <a:latin typeface="Lora"/>
              <a:ea typeface="Lora"/>
              <a:cs typeface="Lora"/>
              <a:sym typeface="Lora"/>
            </a:endParaRPr>
          </a:p>
        </p:txBody>
      </p:sp>
      <p:sp>
        <p:nvSpPr>
          <p:cNvPr id="1275" name="Google Shape;1275;p106"/>
          <p:cNvSpPr txBox="1"/>
          <p:nvPr/>
        </p:nvSpPr>
        <p:spPr>
          <a:xfrm>
            <a:off x="446200" y="888425"/>
            <a:ext cx="12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R-MCTS    =</a:t>
            </a:r>
            <a:endParaRPr/>
          </a:p>
        </p:txBody>
      </p:sp>
      <p:sp>
        <p:nvSpPr>
          <p:cNvPr id="1276" name="Google Shape;1276;p106"/>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277" name="Google Shape;1277;p106"/>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278" name="Google Shape;1278;p106"/>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279" name="Google Shape;1279;p106"/>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pic>
        <p:nvPicPr>
          <p:cNvPr id="1280" name="Google Shape;1280;p106"/>
          <p:cNvPicPr preferRelativeResize="0"/>
          <p:nvPr/>
        </p:nvPicPr>
        <p:blipFill>
          <a:blip r:embed="rId3">
            <a:alphaModFix/>
          </a:blip>
          <a:stretch>
            <a:fillRect/>
          </a:stretch>
        </p:blipFill>
        <p:spPr>
          <a:xfrm>
            <a:off x="5032375" y="1513850"/>
            <a:ext cx="3255486" cy="2831726"/>
          </a:xfrm>
          <a:prstGeom prst="rect">
            <a:avLst/>
          </a:prstGeom>
          <a:noFill/>
          <a:ln>
            <a:noFill/>
          </a:ln>
        </p:spPr>
      </p:pic>
      <p:pic>
        <p:nvPicPr>
          <p:cNvPr id="1281" name="Google Shape;1281;p106"/>
          <p:cNvPicPr preferRelativeResize="0"/>
          <p:nvPr/>
        </p:nvPicPr>
        <p:blipFill>
          <a:blip r:embed="rId4">
            <a:alphaModFix/>
          </a:blip>
          <a:stretch>
            <a:fillRect/>
          </a:stretch>
        </p:blipFill>
        <p:spPr>
          <a:xfrm>
            <a:off x="833250" y="2133475"/>
            <a:ext cx="3679450" cy="1592474"/>
          </a:xfrm>
          <a:prstGeom prst="rect">
            <a:avLst/>
          </a:prstGeom>
          <a:noFill/>
          <a:ln>
            <a:noFill/>
          </a:ln>
        </p:spPr>
      </p:pic>
      <p:sp>
        <p:nvSpPr>
          <p:cNvPr id="1282" name="Google Shape;1282;p106"/>
          <p:cNvSpPr/>
          <p:nvPr/>
        </p:nvSpPr>
        <p:spPr>
          <a:xfrm>
            <a:off x="617375" y="1854225"/>
            <a:ext cx="3954600" cy="2133300"/>
          </a:xfrm>
          <a:prstGeom prst="roundRect">
            <a:avLst>
              <a:gd fmla="val 16667" name="adj"/>
            </a:avLst>
          </a:prstGeom>
          <a:solidFill>
            <a:srgbClr val="FFFFFF">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07"/>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Introduce R-MCTS</a:t>
            </a:r>
            <a:endParaRPr b="0" i="0" sz="1400" u="none" cap="none" strike="noStrike">
              <a:solidFill>
                <a:srgbClr val="02236D"/>
              </a:solidFill>
              <a:latin typeface="Lora"/>
              <a:ea typeface="Lora"/>
              <a:cs typeface="Lora"/>
              <a:sym typeface="Lora"/>
            </a:endParaRPr>
          </a:p>
        </p:txBody>
      </p:sp>
      <p:sp>
        <p:nvSpPr>
          <p:cNvPr id="1289" name="Google Shape;1289;p107"/>
          <p:cNvSpPr/>
          <p:nvPr/>
        </p:nvSpPr>
        <p:spPr>
          <a:xfrm>
            <a:off x="2496375" y="78122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sp>
        <p:nvSpPr>
          <p:cNvPr id="1290" name="Google Shape;1290;p107"/>
          <p:cNvSpPr txBox="1"/>
          <p:nvPr/>
        </p:nvSpPr>
        <p:spPr>
          <a:xfrm>
            <a:off x="1634850" y="888425"/>
            <a:ext cx="35544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Lora"/>
                <a:ea typeface="Lora"/>
                <a:cs typeface="Lora"/>
                <a:sym typeface="Lora"/>
              </a:rPr>
              <a:t>MCTS with </a:t>
            </a:r>
            <a:r>
              <a:rPr b="1" lang="en">
                <a:solidFill>
                  <a:srgbClr val="4285F4"/>
                </a:solidFill>
                <a:latin typeface="Lora"/>
                <a:ea typeface="Lora"/>
                <a:cs typeface="Lora"/>
                <a:sym typeface="Lora"/>
              </a:rPr>
              <a:t>contrastive self-reflection</a:t>
            </a:r>
            <a:r>
              <a:rPr b="1" lang="en">
                <a:solidFill>
                  <a:schemeClr val="dk2"/>
                </a:solidFill>
                <a:latin typeface="Lora"/>
                <a:ea typeface="Lora"/>
                <a:cs typeface="Lora"/>
                <a:sym typeface="Lora"/>
              </a:rPr>
              <a:t> </a:t>
            </a:r>
            <a:endParaRPr b="1">
              <a:solidFill>
                <a:srgbClr val="4285F4"/>
              </a:solidFill>
              <a:latin typeface="Lora"/>
              <a:ea typeface="Lora"/>
              <a:cs typeface="Lora"/>
              <a:sym typeface="Lora"/>
            </a:endParaRPr>
          </a:p>
        </p:txBody>
      </p:sp>
      <p:sp>
        <p:nvSpPr>
          <p:cNvPr id="1291" name="Google Shape;1291;p107"/>
          <p:cNvSpPr txBox="1"/>
          <p:nvPr/>
        </p:nvSpPr>
        <p:spPr>
          <a:xfrm>
            <a:off x="446200" y="888425"/>
            <a:ext cx="12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R-MCTS    =</a:t>
            </a:r>
            <a:endParaRPr/>
          </a:p>
        </p:txBody>
      </p:sp>
      <p:sp>
        <p:nvSpPr>
          <p:cNvPr id="1292" name="Google Shape;1292;p107"/>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293" name="Google Shape;1293;p107"/>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294" name="Google Shape;1294;p107"/>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295" name="Google Shape;1295;p107"/>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pic>
        <p:nvPicPr>
          <p:cNvPr id="1296" name="Google Shape;1296;p107"/>
          <p:cNvPicPr preferRelativeResize="0"/>
          <p:nvPr/>
        </p:nvPicPr>
        <p:blipFill rotWithShape="1">
          <a:blip r:embed="rId3">
            <a:alphaModFix/>
          </a:blip>
          <a:srcRect b="0" l="0" r="46227" t="0"/>
          <a:stretch/>
        </p:blipFill>
        <p:spPr>
          <a:xfrm>
            <a:off x="1516675" y="1288625"/>
            <a:ext cx="2384750" cy="3222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08"/>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Introduce R-MCTS</a:t>
            </a:r>
            <a:endParaRPr b="0" i="0" sz="1400" u="none" cap="none" strike="noStrike">
              <a:solidFill>
                <a:srgbClr val="02236D"/>
              </a:solidFill>
              <a:latin typeface="Lora"/>
              <a:ea typeface="Lora"/>
              <a:cs typeface="Lora"/>
              <a:sym typeface="Lora"/>
            </a:endParaRPr>
          </a:p>
        </p:txBody>
      </p:sp>
      <p:sp>
        <p:nvSpPr>
          <p:cNvPr id="1303" name="Google Shape;1303;p108"/>
          <p:cNvSpPr/>
          <p:nvPr/>
        </p:nvSpPr>
        <p:spPr>
          <a:xfrm>
            <a:off x="2496375" y="78122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sp>
        <p:nvSpPr>
          <p:cNvPr id="1304" name="Google Shape;1304;p108"/>
          <p:cNvSpPr txBox="1"/>
          <p:nvPr/>
        </p:nvSpPr>
        <p:spPr>
          <a:xfrm>
            <a:off x="1634850" y="888425"/>
            <a:ext cx="35544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Lora"/>
                <a:ea typeface="Lora"/>
                <a:cs typeface="Lora"/>
                <a:sym typeface="Lora"/>
              </a:rPr>
              <a:t>MCTS with </a:t>
            </a:r>
            <a:r>
              <a:rPr b="1" lang="en">
                <a:solidFill>
                  <a:srgbClr val="4285F4"/>
                </a:solidFill>
                <a:latin typeface="Lora"/>
                <a:ea typeface="Lora"/>
                <a:cs typeface="Lora"/>
                <a:sym typeface="Lora"/>
              </a:rPr>
              <a:t>contrastive self-reflection</a:t>
            </a:r>
            <a:r>
              <a:rPr b="1" lang="en">
                <a:solidFill>
                  <a:schemeClr val="dk2"/>
                </a:solidFill>
                <a:latin typeface="Lora"/>
                <a:ea typeface="Lora"/>
                <a:cs typeface="Lora"/>
                <a:sym typeface="Lora"/>
              </a:rPr>
              <a:t> </a:t>
            </a:r>
            <a:endParaRPr b="1">
              <a:solidFill>
                <a:srgbClr val="4285F4"/>
              </a:solidFill>
              <a:latin typeface="Lora"/>
              <a:ea typeface="Lora"/>
              <a:cs typeface="Lora"/>
              <a:sym typeface="Lora"/>
            </a:endParaRPr>
          </a:p>
        </p:txBody>
      </p:sp>
      <p:sp>
        <p:nvSpPr>
          <p:cNvPr id="1305" name="Google Shape;1305;p108"/>
          <p:cNvSpPr txBox="1"/>
          <p:nvPr/>
        </p:nvSpPr>
        <p:spPr>
          <a:xfrm>
            <a:off x="446200" y="888425"/>
            <a:ext cx="12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R-MCTS    =</a:t>
            </a:r>
            <a:endParaRPr/>
          </a:p>
        </p:txBody>
      </p:sp>
      <p:sp>
        <p:nvSpPr>
          <p:cNvPr id="1306" name="Google Shape;1306;p108"/>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307" name="Google Shape;1307;p108"/>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308" name="Google Shape;1308;p108"/>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309" name="Google Shape;1309;p108"/>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pic>
        <p:nvPicPr>
          <p:cNvPr id="1310" name="Google Shape;1310;p108"/>
          <p:cNvPicPr preferRelativeResize="0"/>
          <p:nvPr/>
        </p:nvPicPr>
        <p:blipFill rotWithShape="1">
          <a:blip r:embed="rId3">
            <a:alphaModFix/>
          </a:blip>
          <a:srcRect b="0" l="0" r="46227" t="0"/>
          <a:stretch/>
        </p:blipFill>
        <p:spPr>
          <a:xfrm>
            <a:off x="1516675" y="1288625"/>
            <a:ext cx="2384750" cy="3222275"/>
          </a:xfrm>
          <a:prstGeom prst="rect">
            <a:avLst/>
          </a:prstGeom>
          <a:noFill/>
          <a:ln>
            <a:noFill/>
          </a:ln>
        </p:spPr>
      </p:pic>
      <p:pic>
        <p:nvPicPr>
          <p:cNvPr id="1311" name="Google Shape;1311;p108"/>
          <p:cNvPicPr preferRelativeResize="0"/>
          <p:nvPr/>
        </p:nvPicPr>
        <p:blipFill rotWithShape="1">
          <a:blip r:embed="rId3">
            <a:alphaModFix/>
          </a:blip>
          <a:srcRect b="0" l="55832" r="0" t="0"/>
          <a:stretch/>
        </p:blipFill>
        <p:spPr>
          <a:xfrm>
            <a:off x="5234951" y="1288625"/>
            <a:ext cx="1958800" cy="3222275"/>
          </a:xfrm>
          <a:prstGeom prst="rect">
            <a:avLst/>
          </a:prstGeom>
          <a:noFill/>
          <a:ln>
            <a:noFill/>
          </a:ln>
        </p:spPr>
      </p:pic>
      <p:sp>
        <p:nvSpPr>
          <p:cNvPr id="1312" name="Google Shape;1312;p108"/>
          <p:cNvSpPr/>
          <p:nvPr/>
        </p:nvSpPr>
        <p:spPr>
          <a:xfrm flipH="1" rot="-2371794">
            <a:off x="4341921" y="1903113"/>
            <a:ext cx="638668" cy="617772"/>
          </a:xfrm>
          <a:prstGeom prst="bentArrow">
            <a:avLst>
              <a:gd fmla="val 15754" name="adj1"/>
              <a:gd fmla="val 29675" name="adj2"/>
              <a:gd fmla="val 25000" name="adj3"/>
              <a:gd fmla="val 76889" name="adj4"/>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3" name="Google Shape;1313;p108"/>
          <p:cNvSpPr/>
          <p:nvPr/>
        </p:nvSpPr>
        <p:spPr>
          <a:xfrm flipH="1" rot="8428206">
            <a:off x="4180271" y="3204313"/>
            <a:ext cx="638668" cy="617772"/>
          </a:xfrm>
          <a:prstGeom prst="bentArrow">
            <a:avLst>
              <a:gd fmla="val 15754" name="adj1"/>
              <a:gd fmla="val 29675" name="adj2"/>
              <a:gd fmla="val 25000" name="adj3"/>
              <a:gd fmla="val 76889" name="adj4"/>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09"/>
          <p:cNvSpPr/>
          <p:nvPr/>
        </p:nvSpPr>
        <p:spPr>
          <a:xfrm>
            <a:off x="2496375" y="781225"/>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1</a:t>
            </a:r>
            <a:endParaRPr b="1" sz="1000">
              <a:latin typeface="Lora"/>
              <a:ea typeface="Lora"/>
              <a:cs typeface="Lora"/>
              <a:sym typeface="Lora"/>
            </a:endParaRPr>
          </a:p>
        </p:txBody>
      </p:sp>
      <p:sp>
        <p:nvSpPr>
          <p:cNvPr id="1320" name="Google Shape;1320;p109"/>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Introduce R-MCTS</a:t>
            </a:r>
            <a:endParaRPr b="0" i="0" sz="1400" u="none" cap="none" strike="noStrike">
              <a:solidFill>
                <a:srgbClr val="02236D"/>
              </a:solidFill>
              <a:latin typeface="Lora"/>
              <a:ea typeface="Lora"/>
              <a:cs typeface="Lora"/>
              <a:sym typeface="Lora"/>
            </a:endParaRPr>
          </a:p>
        </p:txBody>
      </p:sp>
      <p:sp>
        <p:nvSpPr>
          <p:cNvPr id="1321" name="Google Shape;1321;p109"/>
          <p:cNvSpPr/>
          <p:nvPr/>
        </p:nvSpPr>
        <p:spPr>
          <a:xfrm>
            <a:off x="5257675" y="81615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2</a:t>
            </a:r>
            <a:endParaRPr b="1" sz="1000">
              <a:latin typeface="Lora"/>
              <a:ea typeface="Lora"/>
              <a:cs typeface="Lora"/>
              <a:sym typeface="Lora"/>
            </a:endParaRPr>
          </a:p>
        </p:txBody>
      </p:sp>
      <p:sp>
        <p:nvSpPr>
          <p:cNvPr id="1322" name="Google Shape;1322;p109"/>
          <p:cNvSpPr txBox="1"/>
          <p:nvPr/>
        </p:nvSpPr>
        <p:spPr>
          <a:xfrm>
            <a:off x="1634850" y="888425"/>
            <a:ext cx="70737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Lora"/>
                <a:ea typeface="Lora"/>
                <a:cs typeface="Lora"/>
                <a:sym typeface="Lora"/>
              </a:rPr>
              <a:t>MCTS with </a:t>
            </a:r>
            <a:r>
              <a:rPr b="1" lang="en">
                <a:solidFill>
                  <a:srgbClr val="4285F4"/>
                </a:solidFill>
                <a:latin typeface="Lora"/>
                <a:ea typeface="Lora"/>
                <a:cs typeface="Lora"/>
                <a:sym typeface="Lora"/>
              </a:rPr>
              <a:t>contrastive self-reflection</a:t>
            </a:r>
            <a:r>
              <a:rPr b="1" lang="en">
                <a:solidFill>
                  <a:schemeClr val="dk2"/>
                </a:solidFill>
                <a:latin typeface="Lora"/>
                <a:ea typeface="Lora"/>
                <a:cs typeface="Lora"/>
                <a:sym typeface="Lora"/>
              </a:rPr>
              <a:t> </a:t>
            </a:r>
            <a:r>
              <a:rPr lang="en">
                <a:solidFill>
                  <a:schemeClr val="accent2"/>
                </a:solidFill>
                <a:latin typeface="Lora"/>
                <a:ea typeface="Lora"/>
                <a:cs typeface="Lora"/>
                <a:sym typeface="Lora"/>
              </a:rPr>
              <a:t>and a </a:t>
            </a:r>
            <a:r>
              <a:rPr b="1" lang="en">
                <a:solidFill>
                  <a:srgbClr val="4285F4"/>
                </a:solidFill>
                <a:latin typeface="Lora"/>
                <a:ea typeface="Lora"/>
                <a:cs typeface="Lora"/>
                <a:sym typeface="Lora"/>
              </a:rPr>
              <a:t>multi-agent-debate value function</a:t>
            </a:r>
            <a:endParaRPr b="1">
              <a:solidFill>
                <a:srgbClr val="4285F4"/>
              </a:solidFill>
              <a:latin typeface="Lora"/>
              <a:ea typeface="Lora"/>
              <a:cs typeface="Lora"/>
              <a:sym typeface="Lora"/>
            </a:endParaRPr>
          </a:p>
        </p:txBody>
      </p:sp>
      <p:sp>
        <p:nvSpPr>
          <p:cNvPr id="1323" name="Google Shape;1323;p109"/>
          <p:cNvSpPr txBox="1"/>
          <p:nvPr/>
        </p:nvSpPr>
        <p:spPr>
          <a:xfrm>
            <a:off x="446200" y="888425"/>
            <a:ext cx="12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R-MCTS    =</a:t>
            </a:r>
            <a:endParaRPr/>
          </a:p>
        </p:txBody>
      </p:sp>
      <p:sp>
        <p:nvSpPr>
          <p:cNvPr id="1324" name="Google Shape;1324;p109"/>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325" name="Google Shape;1325;p109"/>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326" name="Google Shape;1326;p109"/>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327" name="Google Shape;1327;p109"/>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cxnSp>
        <p:nvCxnSpPr>
          <p:cNvPr id="1328" name="Google Shape;1328;p109"/>
          <p:cNvCxnSpPr>
            <a:stCxn id="1329" idx="3"/>
            <a:endCxn id="1330" idx="1"/>
          </p:cNvCxnSpPr>
          <p:nvPr/>
        </p:nvCxnSpPr>
        <p:spPr>
          <a:xfrm>
            <a:off x="1897600" y="2584300"/>
            <a:ext cx="159900" cy="0"/>
          </a:xfrm>
          <a:prstGeom prst="straightConnector1">
            <a:avLst/>
          </a:prstGeom>
          <a:noFill/>
          <a:ln cap="flat" cmpd="sng" w="9525">
            <a:solidFill>
              <a:srgbClr val="595959"/>
            </a:solidFill>
            <a:prstDash val="solid"/>
            <a:round/>
            <a:headEnd len="med" w="med" type="none"/>
            <a:tailEnd len="med" w="med" type="none"/>
          </a:ln>
        </p:spPr>
      </p:cxnSp>
      <p:pic>
        <p:nvPicPr>
          <p:cNvPr id="1331" name="Google Shape;1331;p109"/>
          <p:cNvPicPr preferRelativeResize="0"/>
          <p:nvPr/>
        </p:nvPicPr>
        <p:blipFill rotWithShape="1">
          <a:blip r:embed="rId3">
            <a:alphaModFix/>
          </a:blip>
          <a:srcRect b="53225" l="0" r="0" t="0"/>
          <a:stretch/>
        </p:blipFill>
        <p:spPr>
          <a:xfrm>
            <a:off x="596500" y="2200450"/>
            <a:ext cx="1301100" cy="767700"/>
          </a:xfrm>
          <a:prstGeom prst="roundRect">
            <a:avLst>
              <a:gd fmla="val 17178" name="adj"/>
            </a:avLst>
          </a:prstGeom>
          <a:noFill/>
          <a:ln>
            <a:noFill/>
          </a:ln>
        </p:spPr>
      </p:pic>
      <p:sp>
        <p:nvSpPr>
          <p:cNvPr id="1329" name="Google Shape;1329;p109"/>
          <p:cNvSpPr/>
          <p:nvPr/>
        </p:nvSpPr>
        <p:spPr>
          <a:xfrm>
            <a:off x="596500" y="2200450"/>
            <a:ext cx="1301100" cy="7677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32" name="Google Shape;1332;p109"/>
          <p:cNvPicPr preferRelativeResize="0"/>
          <p:nvPr/>
        </p:nvPicPr>
        <p:blipFill rotWithShape="1">
          <a:blip r:embed="rId4">
            <a:alphaModFix/>
          </a:blip>
          <a:srcRect b="50082" l="0" r="0" t="0"/>
          <a:stretch/>
        </p:blipFill>
        <p:spPr>
          <a:xfrm>
            <a:off x="2333525" y="2200450"/>
            <a:ext cx="1291200" cy="767700"/>
          </a:xfrm>
          <a:prstGeom prst="roundRect">
            <a:avLst>
              <a:gd fmla="val 15169" name="adj"/>
            </a:avLst>
          </a:prstGeom>
          <a:noFill/>
          <a:ln>
            <a:noFill/>
          </a:ln>
        </p:spPr>
      </p:pic>
      <p:sp>
        <p:nvSpPr>
          <p:cNvPr id="1333" name="Google Shape;1333;p109"/>
          <p:cNvSpPr/>
          <p:nvPr/>
        </p:nvSpPr>
        <p:spPr>
          <a:xfrm>
            <a:off x="2328575" y="2200450"/>
            <a:ext cx="1301100" cy="7677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4" name="Google Shape;1334;p109"/>
          <p:cNvSpPr/>
          <p:nvPr/>
        </p:nvSpPr>
        <p:spPr>
          <a:xfrm>
            <a:off x="3276838" y="2772125"/>
            <a:ext cx="317700" cy="124500"/>
          </a:xfrm>
          <a:prstGeom prst="roundRect">
            <a:avLst>
              <a:gd fmla="val 16667" name="adj"/>
            </a:avLst>
          </a:prstGeom>
          <a:solidFill>
            <a:srgbClr val="EEEEEE"/>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N=1</a:t>
            </a:r>
            <a:endParaRPr sz="700"/>
          </a:p>
        </p:txBody>
      </p:sp>
      <p:sp>
        <p:nvSpPr>
          <p:cNvPr id="1335" name="Google Shape;1335;p109"/>
          <p:cNvSpPr/>
          <p:nvPr/>
        </p:nvSpPr>
        <p:spPr>
          <a:xfrm>
            <a:off x="3276838" y="2910250"/>
            <a:ext cx="317700" cy="124500"/>
          </a:xfrm>
          <a:prstGeom prst="roundRect">
            <a:avLst>
              <a:gd fmla="val 16667" name="adj"/>
            </a:avLst>
          </a:prstGeom>
          <a:solidFill>
            <a:srgbClr val="D9D2E9"/>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V=0.07</a:t>
            </a:r>
            <a:endParaRPr sz="700"/>
          </a:p>
        </p:txBody>
      </p:sp>
      <p:pic>
        <p:nvPicPr>
          <p:cNvPr id="1336" name="Google Shape;1336;p109"/>
          <p:cNvPicPr preferRelativeResize="0"/>
          <p:nvPr/>
        </p:nvPicPr>
        <p:blipFill>
          <a:blip r:embed="rId5">
            <a:alphaModFix/>
          </a:blip>
          <a:stretch>
            <a:fillRect/>
          </a:stretch>
        </p:blipFill>
        <p:spPr>
          <a:xfrm>
            <a:off x="2083613" y="1633837"/>
            <a:ext cx="197747" cy="197725"/>
          </a:xfrm>
          <a:prstGeom prst="rect">
            <a:avLst/>
          </a:prstGeom>
          <a:noFill/>
          <a:ln>
            <a:noFill/>
          </a:ln>
        </p:spPr>
      </p:pic>
      <p:pic>
        <p:nvPicPr>
          <p:cNvPr id="1337" name="Google Shape;1337;p109"/>
          <p:cNvPicPr preferRelativeResize="0"/>
          <p:nvPr/>
        </p:nvPicPr>
        <p:blipFill>
          <a:blip r:embed="rId6">
            <a:alphaModFix/>
          </a:blip>
          <a:stretch>
            <a:fillRect/>
          </a:stretch>
        </p:blipFill>
        <p:spPr>
          <a:xfrm>
            <a:off x="2068925" y="3385850"/>
            <a:ext cx="227100" cy="227100"/>
          </a:xfrm>
          <a:prstGeom prst="rect">
            <a:avLst/>
          </a:prstGeom>
          <a:noFill/>
          <a:ln>
            <a:noFill/>
          </a:ln>
        </p:spPr>
      </p:pic>
      <p:pic>
        <p:nvPicPr>
          <p:cNvPr id="1330" name="Google Shape;1330;p109"/>
          <p:cNvPicPr preferRelativeResize="0"/>
          <p:nvPr/>
        </p:nvPicPr>
        <p:blipFill>
          <a:blip r:embed="rId7">
            <a:alphaModFix/>
          </a:blip>
          <a:stretch>
            <a:fillRect/>
          </a:stretch>
        </p:blipFill>
        <p:spPr>
          <a:xfrm>
            <a:off x="2057525" y="2459359"/>
            <a:ext cx="249916" cy="249900"/>
          </a:xfrm>
          <a:prstGeom prst="rect">
            <a:avLst/>
          </a:prstGeom>
          <a:noFill/>
          <a:ln>
            <a:noFill/>
          </a:ln>
        </p:spPr>
      </p:pic>
      <p:cxnSp>
        <p:nvCxnSpPr>
          <p:cNvPr id="1338" name="Google Shape;1338;p109"/>
          <p:cNvCxnSpPr>
            <a:stCxn id="1336" idx="1"/>
            <a:endCxn id="1329" idx="3"/>
          </p:cNvCxnSpPr>
          <p:nvPr/>
        </p:nvCxnSpPr>
        <p:spPr>
          <a:xfrm flipH="1">
            <a:off x="1897613" y="1732699"/>
            <a:ext cx="186000" cy="851700"/>
          </a:xfrm>
          <a:prstGeom prst="curvedConnector3">
            <a:avLst>
              <a:gd fmla="val 50003" name="adj1"/>
            </a:avLst>
          </a:prstGeom>
          <a:noFill/>
          <a:ln cap="flat" cmpd="sng" w="9525">
            <a:solidFill>
              <a:srgbClr val="595959"/>
            </a:solidFill>
            <a:prstDash val="solid"/>
            <a:round/>
            <a:headEnd len="med" w="med" type="none"/>
            <a:tailEnd len="med" w="med" type="none"/>
          </a:ln>
        </p:spPr>
      </p:cxnSp>
      <p:sp>
        <p:nvSpPr>
          <p:cNvPr id="1339" name="Google Shape;1339;p109"/>
          <p:cNvSpPr/>
          <p:nvPr/>
        </p:nvSpPr>
        <p:spPr>
          <a:xfrm>
            <a:off x="1954213" y="2733375"/>
            <a:ext cx="317700" cy="124500"/>
          </a:xfrm>
          <a:prstGeom prst="roundRect">
            <a:avLst>
              <a:gd fmla="val 16667" name="adj"/>
            </a:avLst>
          </a:prstGeom>
          <a:solidFill>
            <a:srgbClr val="F4CCCC"/>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Q=0.07</a:t>
            </a:r>
            <a:endParaRPr sz="700"/>
          </a:p>
        </p:txBody>
      </p:sp>
      <p:pic>
        <p:nvPicPr>
          <p:cNvPr id="1340" name="Google Shape;1340;p109"/>
          <p:cNvPicPr preferRelativeResize="0"/>
          <p:nvPr/>
        </p:nvPicPr>
        <p:blipFill rotWithShape="1">
          <a:blip r:embed="rId8">
            <a:alphaModFix/>
          </a:blip>
          <a:srcRect b="53053" l="0" r="0" t="0"/>
          <a:stretch/>
        </p:blipFill>
        <p:spPr>
          <a:xfrm>
            <a:off x="2344350" y="3136576"/>
            <a:ext cx="1301100" cy="767700"/>
          </a:xfrm>
          <a:prstGeom prst="roundRect">
            <a:avLst>
              <a:gd fmla="val 16943" name="adj"/>
            </a:avLst>
          </a:prstGeom>
          <a:noFill/>
          <a:ln>
            <a:noFill/>
          </a:ln>
        </p:spPr>
      </p:pic>
      <p:sp>
        <p:nvSpPr>
          <p:cNvPr id="1341" name="Google Shape;1341;p109"/>
          <p:cNvSpPr/>
          <p:nvPr/>
        </p:nvSpPr>
        <p:spPr>
          <a:xfrm>
            <a:off x="2344250" y="3131050"/>
            <a:ext cx="1301100" cy="7677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2" name="Google Shape;1342;p109"/>
          <p:cNvSpPr/>
          <p:nvPr/>
        </p:nvSpPr>
        <p:spPr>
          <a:xfrm>
            <a:off x="3276838" y="3717950"/>
            <a:ext cx="317700" cy="124500"/>
          </a:xfrm>
          <a:prstGeom prst="roundRect">
            <a:avLst>
              <a:gd fmla="val 16667" name="adj"/>
            </a:avLst>
          </a:prstGeom>
          <a:solidFill>
            <a:srgbClr val="EEEEEE"/>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N=1</a:t>
            </a:r>
            <a:endParaRPr sz="700"/>
          </a:p>
        </p:txBody>
      </p:sp>
      <p:sp>
        <p:nvSpPr>
          <p:cNvPr id="1343" name="Google Shape;1343;p109"/>
          <p:cNvSpPr/>
          <p:nvPr/>
        </p:nvSpPr>
        <p:spPr>
          <a:xfrm>
            <a:off x="3276838" y="3856075"/>
            <a:ext cx="317700" cy="124500"/>
          </a:xfrm>
          <a:prstGeom prst="roundRect">
            <a:avLst>
              <a:gd fmla="val 16667" name="adj"/>
            </a:avLst>
          </a:prstGeom>
          <a:solidFill>
            <a:srgbClr val="D9D2E9"/>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V=0.15</a:t>
            </a:r>
            <a:endParaRPr sz="700"/>
          </a:p>
        </p:txBody>
      </p:sp>
      <p:cxnSp>
        <p:nvCxnSpPr>
          <p:cNvPr id="1344" name="Google Shape;1344;p109"/>
          <p:cNvCxnSpPr>
            <a:stCxn id="1329" idx="3"/>
            <a:endCxn id="1337" idx="1"/>
          </p:cNvCxnSpPr>
          <p:nvPr/>
        </p:nvCxnSpPr>
        <p:spPr>
          <a:xfrm>
            <a:off x="1897600" y="2584300"/>
            <a:ext cx="171300" cy="915000"/>
          </a:xfrm>
          <a:prstGeom prst="curvedConnector3">
            <a:avLst>
              <a:gd fmla="val 50007" name="adj1"/>
            </a:avLst>
          </a:prstGeom>
          <a:noFill/>
          <a:ln cap="flat" cmpd="sng" w="9525">
            <a:solidFill>
              <a:srgbClr val="595959"/>
            </a:solidFill>
            <a:prstDash val="solid"/>
            <a:round/>
            <a:headEnd len="med" w="med" type="none"/>
            <a:tailEnd len="med" w="med" type="none"/>
          </a:ln>
        </p:spPr>
      </p:cxnSp>
      <p:sp>
        <p:nvSpPr>
          <p:cNvPr id="1345" name="Google Shape;1345;p109"/>
          <p:cNvSpPr/>
          <p:nvPr/>
        </p:nvSpPr>
        <p:spPr>
          <a:xfrm>
            <a:off x="1969838" y="3663975"/>
            <a:ext cx="317700" cy="124500"/>
          </a:xfrm>
          <a:prstGeom prst="roundRect">
            <a:avLst>
              <a:gd fmla="val 16667" name="adj"/>
            </a:avLst>
          </a:prstGeom>
          <a:solidFill>
            <a:srgbClr val="F4CCCC"/>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Q=0.15</a:t>
            </a:r>
            <a:endParaRPr sz="700"/>
          </a:p>
        </p:txBody>
      </p:sp>
      <p:pic>
        <p:nvPicPr>
          <p:cNvPr id="1346" name="Google Shape;1346;p109"/>
          <p:cNvPicPr preferRelativeResize="0"/>
          <p:nvPr/>
        </p:nvPicPr>
        <p:blipFill>
          <a:blip r:embed="rId6">
            <a:alphaModFix/>
          </a:blip>
          <a:stretch>
            <a:fillRect/>
          </a:stretch>
        </p:blipFill>
        <p:spPr>
          <a:xfrm>
            <a:off x="3839738" y="3401350"/>
            <a:ext cx="227100" cy="227100"/>
          </a:xfrm>
          <a:prstGeom prst="rect">
            <a:avLst/>
          </a:prstGeom>
          <a:noFill/>
          <a:ln>
            <a:noFill/>
          </a:ln>
        </p:spPr>
      </p:pic>
      <p:cxnSp>
        <p:nvCxnSpPr>
          <p:cNvPr id="1347" name="Google Shape;1347;p109"/>
          <p:cNvCxnSpPr>
            <a:stCxn id="1346" idx="1"/>
          </p:cNvCxnSpPr>
          <p:nvPr/>
        </p:nvCxnSpPr>
        <p:spPr>
          <a:xfrm rot="10800000">
            <a:off x="3645338" y="3514900"/>
            <a:ext cx="194400" cy="0"/>
          </a:xfrm>
          <a:prstGeom prst="straightConnector1">
            <a:avLst/>
          </a:prstGeom>
          <a:noFill/>
          <a:ln cap="flat" cmpd="sng" w="9525">
            <a:solidFill>
              <a:srgbClr val="595959"/>
            </a:solidFill>
            <a:prstDash val="solid"/>
            <a:round/>
            <a:headEnd len="med" w="med" type="none"/>
            <a:tailEnd len="med" w="med" type="none"/>
          </a:ln>
        </p:spPr>
      </p:cxnSp>
      <p:pic>
        <p:nvPicPr>
          <p:cNvPr id="1348" name="Google Shape;1348;p109"/>
          <p:cNvPicPr preferRelativeResize="0"/>
          <p:nvPr/>
        </p:nvPicPr>
        <p:blipFill rotWithShape="1">
          <a:blip r:embed="rId9">
            <a:alphaModFix/>
          </a:blip>
          <a:srcRect b="54450" l="0" r="0" t="0"/>
          <a:stretch/>
        </p:blipFill>
        <p:spPr>
          <a:xfrm>
            <a:off x="4079500" y="3136575"/>
            <a:ext cx="1301100" cy="762300"/>
          </a:xfrm>
          <a:prstGeom prst="roundRect">
            <a:avLst>
              <a:gd fmla="val 14887" name="adj"/>
            </a:avLst>
          </a:prstGeom>
          <a:noFill/>
          <a:ln>
            <a:noFill/>
          </a:ln>
        </p:spPr>
      </p:pic>
      <p:sp>
        <p:nvSpPr>
          <p:cNvPr id="1349" name="Google Shape;1349;p109"/>
          <p:cNvSpPr/>
          <p:nvPr/>
        </p:nvSpPr>
        <p:spPr>
          <a:xfrm>
            <a:off x="4076350" y="3131050"/>
            <a:ext cx="1301100" cy="7677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0" name="Google Shape;1350;p109"/>
          <p:cNvSpPr/>
          <p:nvPr/>
        </p:nvSpPr>
        <p:spPr>
          <a:xfrm>
            <a:off x="5020438" y="3717950"/>
            <a:ext cx="317700" cy="124500"/>
          </a:xfrm>
          <a:prstGeom prst="roundRect">
            <a:avLst>
              <a:gd fmla="val 16667" name="adj"/>
            </a:avLst>
          </a:prstGeom>
          <a:solidFill>
            <a:srgbClr val="EEEEEE"/>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N=1</a:t>
            </a:r>
            <a:endParaRPr sz="700"/>
          </a:p>
        </p:txBody>
      </p:sp>
      <p:sp>
        <p:nvSpPr>
          <p:cNvPr id="1351" name="Google Shape;1351;p109"/>
          <p:cNvSpPr/>
          <p:nvPr/>
        </p:nvSpPr>
        <p:spPr>
          <a:xfrm>
            <a:off x="5020438" y="3856075"/>
            <a:ext cx="317700" cy="124500"/>
          </a:xfrm>
          <a:prstGeom prst="roundRect">
            <a:avLst>
              <a:gd fmla="val 16667" name="adj"/>
            </a:avLst>
          </a:prstGeom>
          <a:solidFill>
            <a:srgbClr val="D9D2E9"/>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V=0.38</a:t>
            </a:r>
            <a:endParaRPr sz="700"/>
          </a:p>
        </p:txBody>
      </p:sp>
      <p:sp>
        <p:nvSpPr>
          <p:cNvPr id="1352" name="Google Shape;1352;p109"/>
          <p:cNvSpPr/>
          <p:nvPr/>
        </p:nvSpPr>
        <p:spPr>
          <a:xfrm>
            <a:off x="5393250" y="1725425"/>
            <a:ext cx="2277900" cy="1967700"/>
          </a:xfrm>
          <a:prstGeom prst="cloudCallout">
            <a:avLst>
              <a:gd fmla="val -41931" name="adj1"/>
              <a:gd fmla="val 48332" name="adj2"/>
            </a:avLst>
          </a:prstGeom>
          <a:solidFill>
            <a:srgbClr val="D9D2E9">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3" name="Google Shape;1353;p109"/>
          <p:cNvSpPr/>
          <p:nvPr/>
        </p:nvSpPr>
        <p:spPr>
          <a:xfrm>
            <a:off x="5854950" y="2128975"/>
            <a:ext cx="1423500" cy="164100"/>
          </a:xfrm>
          <a:prstGeom prst="wedgeRoundRectCallout">
            <a:avLst>
              <a:gd fmla="val -44365" name="adj1"/>
              <a:gd fmla="val 73112" name="adj2"/>
              <a:gd fmla="val 0" name="adj3"/>
            </a:avLst>
          </a:prstGeom>
          <a:solidFill>
            <a:srgbClr val="D9EAD3"/>
          </a:solidFill>
          <a:ln>
            <a:noFill/>
          </a:ln>
        </p:spPr>
        <p:txBody>
          <a:bodyPr anchorCtr="0" anchor="ctr" bIns="0" lIns="0" spcFirstLastPara="1" rIns="0" wrap="square" tIns="0">
            <a:noAutofit/>
          </a:bodyPr>
          <a:lstStyle/>
          <a:p>
            <a:pPr indent="0" lvl="0" marL="0" rtl="0" algn="l">
              <a:spcBef>
                <a:spcPts val="0"/>
              </a:spcBef>
              <a:spcAft>
                <a:spcPts val="0"/>
              </a:spcAft>
              <a:buNone/>
            </a:pPr>
            <a:r>
              <a:rPr lang="en" sz="500"/>
              <a:t> </a:t>
            </a:r>
            <a:r>
              <a:rPr lang="en" sz="900"/>
              <a:t>Good action, because…</a:t>
            </a:r>
            <a:endParaRPr sz="900"/>
          </a:p>
        </p:txBody>
      </p:sp>
      <p:pic>
        <p:nvPicPr>
          <p:cNvPr id="1354" name="Google Shape;1354;p109"/>
          <p:cNvPicPr preferRelativeResize="0"/>
          <p:nvPr/>
        </p:nvPicPr>
        <p:blipFill>
          <a:blip r:embed="rId10">
            <a:alphaModFix/>
          </a:blip>
          <a:stretch>
            <a:fillRect/>
          </a:stretch>
        </p:blipFill>
        <p:spPr>
          <a:xfrm>
            <a:off x="7207475" y="2043138"/>
            <a:ext cx="249925" cy="249925"/>
          </a:xfrm>
          <a:prstGeom prst="rect">
            <a:avLst/>
          </a:prstGeom>
          <a:noFill/>
          <a:ln>
            <a:noFill/>
          </a:ln>
        </p:spPr>
      </p:pic>
      <p:sp>
        <p:nvSpPr>
          <p:cNvPr id="1355" name="Google Shape;1355;p109"/>
          <p:cNvSpPr/>
          <p:nvPr/>
        </p:nvSpPr>
        <p:spPr>
          <a:xfrm>
            <a:off x="5991250" y="2440675"/>
            <a:ext cx="1450500" cy="164100"/>
          </a:xfrm>
          <a:prstGeom prst="wedgeRoundRectCallout">
            <a:avLst>
              <a:gd fmla="val 44701" name="adj1"/>
              <a:gd fmla="val 74050" name="adj2"/>
              <a:gd fmla="val 0" name="adj3"/>
            </a:avLst>
          </a:prstGeom>
          <a:solidFill>
            <a:srgbClr val="FCE5C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t>  </a:t>
            </a:r>
            <a:r>
              <a:rPr lang="en" sz="500">
                <a:solidFill>
                  <a:schemeClr val="dk1"/>
                </a:solidFill>
              </a:rPr>
              <a:t> </a:t>
            </a:r>
            <a:r>
              <a:rPr lang="en" sz="900">
                <a:solidFill>
                  <a:schemeClr val="dk1"/>
                </a:solidFill>
              </a:rPr>
              <a:t>Bad action, because…</a:t>
            </a:r>
            <a:endParaRPr sz="500"/>
          </a:p>
        </p:txBody>
      </p:sp>
      <p:pic>
        <p:nvPicPr>
          <p:cNvPr id="1356" name="Google Shape;1356;p109"/>
          <p:cNvPicPr preferRelativeResize="0"/>
          <p:nvPr/>
        </p:nvPicPr>
        <p:blipFill>
          <a:blip r:embed="rId11">
            <a:alphaModFix/>
          </a:blip>
          <a:stretch>
            <a:fillRect/>
          </a:stretch>
        </p:blipFill>
        <p:spPr>
          <a:xfrm>
            <a:off x="5666850" y="2221250"/>
            <a:ext cx="194400" cy="194400"/>
          </a:xfrm>
          <a:prstGeom prst="rect">
            <a:avLst/>
          </a:prstGeom>
          <a:noFill/>
          <a:ln>
            <a:noFill/>
          </a:ln>
        </p:spPr>
      </p:pic>
      <p:pic>
        <p:nvPicPr>
          <p:cNvPr id="1357" name="Google Shape;1357;p109"/>
          <p:cNvPicPr preferRelativeResize="0"/>
          <p:nvPr/>
        </p:nvPicPr>
        <p:blipFill>
          <a:blip r:embed="rId10">
            <a:alphaModFix/>
          </a:blip>
          <a:stretch>
            <a:fillRect/>
          </a:stretch>
        </p:blipFill>
        <p:spPr>
          <a:xfrm rot="10800000">
            <a:off x="5822089" y="2431994"/>
            <a:ext cx="242100" cy="242100"/>
          </a:xfrm>
          <a:prstGeom prst="rect">
            <a:avLst/>
          </a:prstGeom>
          <a:noFill/>
          <a:ln>
            <a:noFill/>
          </a:ln>
        </p:spPr>
      </p:pic>
      <p:sp>
        <p:nvSpPr>
          <p:cNvPr id="1358" name="Google Shape;1358;p109"/>
          <p:cNvSpPr/>
          <p:nvPr/>
        </p:nvSpPr>
        <p:spPr>
          <a:xfrm>
            <a:off x="5973750" y="2786450"/>
            <a:ext cx="857700" cy="312000"/>
          </a:xfrm>
          <a:prstGeom prst="wedgeRoundRectCallout">
            <a:avLst>
              <a:gd fmla="val -41894" name="adj1"/>
              <a:gd fmla="val 74525" name="adj2"/>
              <a:gd fmla="val 0" name="adj3"/>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9" name="Google Shape;1359;p109"/>
          <p:cNvSpPr txBox="1"/>
          <p:nvPr/>
        </p:nvSpPr>
        <p:spPr>
          <a:xfrm>
            <a:off x="6214200" y="3053075"/>
            <a:ext cx="5526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285F4"/>
                </a:solidFill>
              </a:rPr>
              <a:t>Judge</a:t>
            </a:r>
            <a:endParaRPr b="1" sz="800">
              <a:solidFill>
                <a:srgbClr val="4285F4"/>
              </a:solidFill>
            </a:endParaRPr>
          </a:p>
        </p:txBody>
      </p:sp>
      <p:sp>
        <p:nvSpPr>
          <p:cNvPr id="1360" name="Google Shape;1360;p109"/>
          <p:cNvSpPr txBox="1"/>
          <p:nvPr/>
        </p:nvSpPr>
        <p:spPr>
          <a:xfrm>
            <a:off x="6004150" y="2736825"/>
            <a:ext cx="9342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95959"/>
                </a:solidFill>
              </a:rPr>
              <a:t>V=0.38!</a:t>
            </a:r>
            <a:endParaRPr b="1">
              <a:solidFill>
                <a:srgbClr val="595959"/>
              </a:solidFill>
            </a:endParaRPr>
          </a:p>
        </p:txBody>
      </p:sp>
      <p:pic>
        <p:nvPicPr>
          <p:cNvPr id="1361" name="Google Shape;1361;p109"/>
          <p:cNvPicPr preferRelativeResize="0"/>
          <p:nvPr/>
        </p:nvPicPr>
        <p:blipFill>
          <a:blip r:embed="rId11">
            <a:alphaModFix/>
          </a:blip>
          <a:stretch>
            <a:fillRect/>
          </a:stretch>
        </p:blipFill>
        <p:spPr>
          <a:xfrm>
            <a:off x="5697300" y="3098450"/>
            <a:ext cx="270150" cy="270150"/>
          </a:xfrm>
          <a:prstGeom prst="rect">
            <a:avLst/>
          </a:prstGeom>
          <a:noFill/>
          <a:ln>
            <a:noFill/>
          </a:ln>
        </p:spPr>
      </p:pic>
      <p:pic>
        <p:nvPicPr>
          <p:cNvPr id="1362" name="Google Shape;1362;p109"/>
          <p:cNvPicPr preferRelativeResize="0"/>
          <p:nvPr/>
        </p:nvPicPr>
        <p:blipFill rotWithShape="1">
          <a:blip r:embed="rId4">
            <a:alphaModFix/>
          </a:blip>
          <a:srcRect b="50082" l="0" r="0" t="0"/>
          <a:stretch/>
        </p:blipFill>
        <p:spPr>
          <a:xfrm>
            <a:off x="2333525" y="2200450"/>
            <a:ext cx="1291200" cy="767700"/>
          </a:xfrm>
          <a:prstGeom prst="roundRect">
            <a:avLst>
              <a:gd fmla="val 15169" name="adj"/>
            </a:avLst>
          </a:prstGeom>
          <a:noFill/>
          <a:ln>
            <a:noFill/>
          </a:ln>
        </p:spPr>
      </p:pic>
      <p:sp>
        <p:nvSpPr>
          <p:cNvPr id="1363" name="Google Shape;1363;p109"/>
          <p:cNvSpPr/>
          <p:nvPr/>
        </p:nvSpPr>
        <p:spPr>
          <a:xfrm>
            <a:off x="2328575" y="2200450"/>
            <a:ext cx="1301100" cy="7677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4" name="Google Shape;1364;p109"/>
          <p:cNvSpPr/>
          <p:nvPr/>
        </p:nvSpPr>
        <p:spPr>
          <a:xfrm>
            <a:off x="3276838" y="2772125"/>
            <a:ext cx="317700" cy="124500"/>
          </a:xfrm>
          <a:prstGeom prst="roundRect">
            <a:avLst>
              <a:gd fmla="val 16667" name="adj"/>
            </a:avLst>
          </a:prstGeom>
          <a:solidFill>
            <a:srgbClr val="EEEEEE"/>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N=1</a:t>
            </a:r>
            <a:endParaRPr sz="700"/>
          </a:p>
        </p:txBody>
      </p:sp>
      <p:sp>
        <p:nvSpPr>
          <p:cNvPr id="1365" name="Google Shape;1365;p109"/>
          <p:cNvSpPr/>
          <p:nvPr/>
        </p:nvSpPr>
        <p:spPr>
          <a:xfrm>
            <a:off x="3276838" y="2910250"/>
            <a:ext cx="317700" cy="124500"/>
          </a:xfrm>
          <a:prstGeom prst="roundRect">
            <a:avLst>
              <a:gd fmla="val 16667" name="adj"/>
            </a:avLst>
          </a:prstGeom>
          <a:solidFill>
            <a:srgbClr val="D9D2E9"/>
          </a:solidFill>
          <a:ln>
            <a:noFill/>
          </a:ln>
        </p:spPr>
        <p:txBody>
          <a:bodyPr anchorCtr="0" anchor="ctr" bIns="0" lIns="0" spcFirstLastPara="1" rIns="0" wrap="square" tIns="0">
            <a:noAutofit/>
          </a:bodyPr>
          <a:lstStyle/>
          <a:p>
            <a:pPr indent="0" lvl="0" marL="0" rtl="0" algn="l">
              <a:spcBef>
                <a:spcPts val="0"/>
              </a:spcBef>
              <a:spcAft>
                <a:spcPts val="0"/>
              </a:spcAft>
              <a:buNone/>
            </a:pPr>
            <a:r>
              <a:rPr lang="en" sz="700"/>
              <a:t>V=0.07</a:t>
            </a:r>
            <a:endParaRPr sz="700"/>
          </a:p>
        </p:txBody>
      </p:sp>
      <p:pic>
        <p:nvPicPr>
          <p:cNvPr id="1366" name="Google Shape;1366;p109"/>
          <p:cNvPicPr preferRelativeResize="0"/>
          <p:nvPr/>
        </p:nvPicPr>
        <p:blipFill>
          <a:blip r:embed="rId6">
            <a:alphaModFix/>
          </a:blip>
          <a:stretch>
            <a:fillRect/>
          </a:stretch>
        </p:blipFill>
        <p:spPr>
          <a:xfrm>
            <a:off x="3839750" y="2175750"/>
            <a:ext cx="227100" cy="227100"/>
          </a:xfrm>
          <a:prstGeom prst="rect">
            <a:avLst/>
          </a:prstGeom>
          <a:noFill/>
          <a:ln>
            <a:noFill/>
          </a:ln>
        </p:spPr>
      </p:pic>
      <p:pic>
        <p:nvPicPr>
          <p:cNvPr id="1367" name="Google Shape;1367;p109"/>
          <p:cNvPicPr preferRelativeResize="0"/>
          <p:nvPr/>
        </p:nvPicPr>
        <p:blipFill>
          <a:blip r:embed="rId5">
            <a:alphaModFix/>
          </a:blip>
          <a:stretch>
            <a:fillRect/>
          </a:stretch>
        </p:blipFill>
        <p:spPr>
          <a:xfrm>
            <a:off x="3854425" y="2735525"/>
            <a:ext cx="197747" cy="197725"/>
          </a:xfrm>
          <a:prstGeom prst="rect">
            <a:avLst/>
          </a:prstGeom>
          <a:noFill/>
          <a:ln>
            <a:noFill/>
          </a:ln>
        </p:spPr>
      </p:pic>
      <p:cxnSp>
        <p:nvCxnSpPr>
          <p:cNvPr id="1368" name="Google Shape;1368;p109"/>
          <p:cNvCxnSpPr>
            <a:stCxn id="1366" idx="1"/>
            <a:endCxn id="1363" idx="3"/>
          </p:cNvCxnSpPr>
          <p:nvPr/>
        </p:nvCxnSpPr>
        <p:spPr>
          <a:xfrm flipH="1">
            <a:off x="3629750" y="2289300"/>
            <a:ext cx="210000" cy="294900"/>
          </a:xfrm>
          <a:prstGeom prst="curvedConnector3">
            <a:avLst>
              <a:gd fmla="val 50018" name="adj1"/>
            </a:avLst>
          </a:prstGeom>
          <a:noFill/>
          <a:ln cap="flat" cmpd="sng" w="9525">
            <a:solidFill>
              <a:srgbClr val="595959"/>
            </a:solidFill>
            <a:prstDash val="solid"/>
            <a:round/>
            <a:headEnd len="med" w="med" type="none"/>
            <a:tailEnd len="med" w="med" type="none"/>
          </a:ln>
        </p:spPr>
      </p:cxnSp>
      <p:cxnSp>
        <p:nvCxnSpPr>
          <p:cNvPr id="1369" name="Google Shape;1369;p109"/>
          <p:cNvCxnSpPr>
            <a:stCxn id="1367" idx="1"/>
            <a:endCxn id="1363" idx="3"/>
          </p:cNvCxnSpPr>
          <p:nvPr/>
        </p:nvCxnSpPr>
        <p:spPr>
          <a:xfrm rot="10800000">
            <a:off x="3629725" y="2584187"/>
            <a:ext cx="224700" cy="250200"/>
          </a:xfrm>
          <a:prstGeom prst="curvedConnector3">
            <a:avLst>
              <a:gd fmla="val 50011" name="adj1"/>
            </a:avLst>
          </a:prstGeom>
          <a:noFill/>
          <a:ln cap="flat" cmpd="sng" w="9525">
            <a:solidFill>
              <a:srgbClr val="595959"/>
            </a:solidFill>
            <a:prstDash val="solid"/>
            <a:round/>
            <a:headEnd len="med" w="med" type="none"/>
            <a:tailEnd len="med" w="med" type="none"/>
          </a:ln>
        </p:spPr>
      </p:cxnSp>
      <p:pic>
        <p:nvPicPr>
          <p:cNvPr id="1370" name="Google Shape;1370;p109"/>
          <p:cNvPicPr preferRelativeResize="0"/>
          <p:nvPr/>
        </p:nvPicPr>
        <p:blipFill>
          <a:blip r:embed="rId11">
            <a:alphaModFix/>
          </a:blip>
          <a:stretch>
            <a:fillRect/>
          </a:stretch>
        </p:blipFill>
        <p:spPr>
          <a:xfrm>
            <a:off x="7366525" y="2544000"/>
            <a:ext cx="194400" cy="194400"/>
          </a:xfrm>
          <a:prstGeom prst="rect">
            <a:avLst/>
          </a:prstGeom>
          <a:noFill/>
          <a:ln>
            <a:noFill/>
          </a:ln>
        </p:spPr>
      </p:pic>
      <p:sp>
        <p:nvSpPr>
          <p:cNvPr id="1371" name="Google Shape;1371;p109"/>
          <p:cNvSpPr/>
          <p:nvPr/>
        </p:nvSpPr>
        <p:spPr>
          <a:xfrm>
            <a:off x="7054525" y="1584600"/>
            <a:ext cx="312000" cy="312000"/>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ora"/>
                <a:ea typeface="Lora"/>
                <a:cs typeface="Lora"/>
                <a:sym typeface="Lora"/>
              </a:rPr>
              <a:t>2</a:t>
            </a:r>
            <a:endParaRPr b="1" sz="1000">
              <a:latin typeface="Lora"/>
              <a:ea typeface="Lora"/>
              <a:cs typeface="Lora"/>
              <a:sym typeface="Lor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10"/>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Introduce R-MCTS</a:t>
            </a:r>
            <a:endParaRPr b="0" i="0" sz="1400" u="none" cap="none" strike="noStrike">
              <a:solidFill>
                <a:srgbClr val="02236D"/>
              </a:solidFill>
              <a:latin typeface="Lora"/>
              <a:ea typeface="Lora"/>
              <a:cs typeface="Lora"/>
              <a:sym typeface="Lora"/>
            </a:endParaRPr>
          </a:p>
        </p:txBody>
      </p:sp>
      <p:sp>
        <p:nvSpPr>
          <p:cNvPr id="1378" name="Google Shape;1378;p110"/>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379" name="Google Shape;1379;p110"/>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380" name="Google Shape;1380;p110"/>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381" name="Google Shape;1381;p110"/>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pic>
        <p:nvPicPr>
          <p:cNvPr id="1382" name="Google Shape;1382;p110"/>
          <p:cNvPicPr preferRelativeResize="0"/>
          <p:nvPr/>
        </p:nvPicPr>
        <p:blipFill>
          <a:blip r:embed="rId3">
            <a:alphaModFix/>
          </a:blip>
          <a:stretch>
            <a:fillRect/>
          </a:stretch>
        </p:blipFill>
        <p:spPr>
          <a:xfrm>
            <a:off x="693175" y="832151"/>
            <a:ext cx="7653282" cy="4311350"/>
          </a:xfrm>
          <a:prstGeom prst="rect">
            <a:avLst/>
          </a:prstGeom>
          <a:noFill/>
          <a:ln>
            <a:noFill/>
          </a:ln>
        </p:spPr>
      </p:pic>
      <p:sp>
        <p:nvSpPr>
          <p:cNvPr id="1383" name="Google Shape;1383;p110"/>
          <p:cNvSpPr txBox="1"/>
          <p:nvPr/>
        </p:nvSpPr>
        <p:spPr>
          <a:xfrm>
            <a:off x="439600" y="533000"/>
            <a:ext cx="69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285F4"/>
                </a:solidFill>
                <a:latin typeface="Lora"/>
                <a:ea typeface="Lora"/>
                <a:cs typeface="Lora"/>
                <a:sym typeface="Lora"/>
              </a:rPr>
              <a:t>Within</a:t>
            </a:r>
            <a:r>
              <a:rPr lang="en">
                <a:solidFill>
                  <a:schemeClr val="dk1"/>
                </a:solidFill>
                <a:latin typeface="Lora"/>
                <a:ea typeface="Lora"/>
                <a:cs typeface="Lora"/>
                <a:sym typeface="Lora"/>
              </a:rPr>
              <a:t> each task, </a:t>
            </a:r>
            <a:r>
              <a:rPr b="1" lang="en">
                <a:solidFill>
                  <a:srgbClr val="4285F4"/>
                </a:solidFill>
                <a:latin typeface="Lora"/>
                <a:ea typeface="Lora"/>
                <a:cs typeface="Lora"/>
                <a:sym typeface="Lora"/>
              </a:rPr>
              <a:t>R-MCTS</a:t>
            </a:r>
            <a:r>
              <a:rPr lang="en">
                <a:solidFill>
                  <a:schemeClr val="dk1"/>
                </a:solidFill>
                <a:latin typeface="Lora"/>
                <a:ea typeface="Lora"/>
                <a:cs typeface="Lora"/>
                <a:sym typeface="Lora"/>
              </a:rPr>
              <a:t> performs a tree search to find the best trajectory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11"/>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Introduce R-MCTS</a:t>
            </a:r>
            <a:endParaRPr b="0" i="0" sz="1400" u="none" cap="none" strike="noStrike">
              <a:solidFill>
                <a:srgbClr val="02236D"/>
              </a:solidFill>
              <a:latin typeface="Lora"/>
              <a:ea typeface="Lora"/>
              <a:cs typeface="Lora"/>
              <a:sym typeface="Lora"/>
            </a:endParaRPr>
          </a:p>
        </p:txBody>
      </p:sp>
      <p:sp>
        <p:nvSpPr>
          <p:cNvPr id="1390" name="Google Shape;1390;p111"/>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391" name="Google Shape;1391;p111"/>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392" name="Google Shape;1392;p111"/>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393" name="Google Shape;1393;p111"/>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sp>
        <p:nvSpPr>
          <p:cNvPr id="1394" name="Google Shape;1394;p111"/>
          <p:cNvSpPr txBox="1"/>
          <p:nvPr/>
        </p:nvSpPr>
        <p:spPr>
          <a:xfrm>
            <a:off x="446200" y="1040825"/>
            <a:ext cx="79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285F4"/>
                </a:solidFill>
                <a:latin typeface="Lora"/>
                <a:ea typeface="Lora"/>
                <a:cs typeface="Lora"/>
                <a:sym typeface="Lora"/>
              </a:rPr>
              <a:t>After</a:t>
            </a:r>
            <a:r>
              <a:rPr lang="en">
                <a:solidFill>
                  <a:schemeClr val="dk1"/>
                </a:solidFill>
                <a:latin typeface="Lora"/>
                <a:ea typeface="Lora"/>
                <a:cs typeface="Lora"/>
                <a:sym typeface="Lora"/>
              </a:rPr>
              <a:t> each task, </a:t>
            </a:r>
            <a:r>
              <a:rPr b="1" lang="en">
                <a:solidFill>
                  <a:srgbClr val="4285F4"/>
                </a:solidFill>
                <a:latin typeface="Lora"/>
                <a:ea typeface="Lora"/>
                <a:cs typeface="Lora"/>
                <a:sym typeface="Lora"/>
              </a:rPr>
              <a:t>R-MCTS</a:t>
            </a:r>
            <a:r>
              <a:rPr lang="en">
                <a:solidFill>
                  <a:schemeClr val="dk1"/>
                </a:solidFill>
                <a:latin typeface="Lora"/>
                <a:ea typeface="Lora"/>
                <a:cs typeface="Lora"/>
                <a:sym typeface="Lora"/>
              </a:rPr>
              <a:t> performs contrastive self-reflection to improve it future execution</a:t>
            </a:r>
            <a:endParaRPr/>
          </a:p>
        </p:txBody>
      </p:sp>
      <p:sp>
        <p:nvSpPr>
          <p:cNvPr id="1395" name="Google Shape;1395;p111"/>
          <p:cNvSpPr txBox="1"/>
          <p:nvPr/>
        </p:nvSpPr>
        <p:spPr>
          <a:xfrm>
            <a:off x="439600" y="762400"/>
            <a:ext cx="69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285F4"/>
                </a:solidFill>
                <a:latin typeface="Lora"/>
                <a:ea typeface="Lora"/>
                <a:cs typeface="Lora"/>
                <a:sym typeface="Lora"/>
              </a:rPr>
              <a:t>Within</a:t>
            </a:r>
            <a:r>
              <a:rPr lang="en">
                <a:solidFill>
                  <a:schemeClr val="dk1"/>
                </a:solidFill>
                <a:latin typeface="Lora"/>
                <a:ea typeface="Lora"/>
                <a:cs typeface="Lora"/>
                <a:sym typeface="Lora"/>
              </a:rPr>
              <a:t> each task, </a:t>
            </a:r>
            <a:r>
              <a:rPr b="1" lang="en">
                <a:solidFill>
                  <a:srgbClr val="4285F4"/>
                </a:solidFill>
                <a:latin typeface="Lora"/>
                <a:ea typeface="Lora"/>
                <a:cs typeface="Lora"/>
                <a:sym typeface="Lora"/>
              </a:rPr>
              <a:t>R-MCTS</a:t>
            </a:r>
            <a:r>
              <a:rPr lang="en">
                <a:solidFill>
                  <a:schemeClr val="dk1"/>
                </a:solidFill>
                <a:latin typeface="Lora"/>
                <a:ea typeface="Lora"/>
                <a:cs typeface="Lora"/>
                <a:sym typeface="Lora"/>
              </a:rPr>
              <a:t> performs a tree search to find the best trajectory</a:t>
            </a:r>
            <a:endParaRPr/>
          </a:p>
        </p:txBody>
      </p:sp>
      <p:sp>
        <p:nvSpPr>
          <p:cNvPr id="1396" name="Google Shape;1396;p111"/>
          <p:cNvSpPr/>
          <p:nvPr/>
        </p:nvSpPr>
        <p:spPr>
          <a:xfrm>
            <a:off x="446200" y="839625"/>
            <a:ext cx="7208700" cy="264300"/>
          </a:xfrm>
          <a:prstGeom prst="roundRect">
            <a:avLst>
              <a:gd fmla="val 16667" name="adj"/>
            </a:avLst>
          </a:prstGeom>
          <a:solidFill>
            <a:srgbClr val="FFFFFF">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pic>
        <p:nvPicPr>
          <p:cNvPr id="1397" name="Google Shape;1397;p111"/>
          <p:cNvPicPr preferRelativeResize="0"/>
          <p:nvPr/>
        </p:nvPicPr>
        <p:blipFill>
          <a:blip r:embed="rId3">
            <a:alphaModFix/>
          </a:blip>
          <a:stretch>
            <a:fillRect/>
          </a:stretch>
        </p:blipFill>
        <p:spPr>
          <a:xfrm>
            <a:off x="1834138" y="1481025"/>
            <a:ext cx="5570622" cy="3133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9"/>
          <p:cNvSpPr/>
          <p:nvPr/>
        </p:nvSpPr>
        <p:spPr>
          <a:xfrm>
            <a:off x="2968875" y="863675"/>
            <a:ext cx="31230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p:txBody>
      </p:sp>
      <p:sp>
        <p:nvSpPr>
          <p:cNvPr id="232" name="Google Shape;232;p49"/>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In-Context Self-Improvement</a:t>
            </a:r>
            <a:endParaRPr b="0" i="0" sz="1400" u="none" cap="none" strike="noStrike">
              <a:solidFill>
                <a:srgbClr val="02236D"/>
              </a:solidFill>
              <a:latin typeface="Lora"/>
              <a:ea typeface="Lora"/>
              <a:cs typeface="Lora"/>
              <a:sym typeface="Lora"/>
            </a:endParaRPr>
          </a:p>
        </p:txBody>
      </p:sp>
      <p:sp>
        <p:nvSpPr>
          <p:cNvPr id="233" name="Google Shape;233;p49"/>
          <p:cNvSpPr txBox="1"/>
          <p:nvPr/>
        </p:nvSpPr>
        <p:spPr>
          <a:xfrm>
            <a:off x="1034300" y="863675"/>
            <a:ext cx="808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Input:</a:t>
            </a:r>
            <a:endParaRPr b="1" i="0" sz="1400" u="none" cap="none" strike="noStrike">
              <a:solidFill>
                <a:srgbClr val="3C78D8"/>
              </a:solidFill>
              <a:latin typeface="Lora"/>
              <a:ea typeface="Lora"/>
              <a:cs typeface="Lora"/>
              <a:sym typeface="Lora"/>
            </a:endParaRPr>
          </a:p>
        </p:txBody>
      </p:sp>
      <p:sp>
        <p:nvSpPr>
          <p:cNvPr id="234" name="Google Shape;234;p49"/>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1</a:t>
            </a:r>
            <a:endParaRPr b="0" i="0" sz="1200" u="none" cap="none" strike="noStrike">
              <a:solidFill>
                <a:schemeClr val="dk2"/>
              </a:solidFill>
              <a:latin typeface="Lora"/>
              <a:ea typeface="Lora"/>
              <a:cs typeface="Lora"/>
              <a:sym typeface="Lora"/>
            </a:endParaRPr>
          </a:p>
        </p:txBody>
      </p:sp>
      <p:sp>
        <p:nvSpPr>
          <p:cNvPr id="235" name="Google Shape;235;p49"/>
          <p:cNvSpPr txBox="1"/>
          <p:nvPr/>
        </p:nvSpPr>
        <p:spPr>
          <a:xfrm>
            <a:off x="3598000" y="4479125"/>
            <a:ext cx="55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highlight>
                  <a:srgbClr val="FFFFFF"/>
                </a:highlight>
                <a:latin typeface="Verdana"/>
                <a:ea typeface="Verdana"/>
                <a:cs typeface="Verdana"/>
                <a:sym typeface="Verdana"/>
              </a:rPr>
              <a:t>Xiao Yu, Baolin Peng, Michel Galley, Jianfeng Gao, Zhou Yu, Teaching Language Models to Self-Improve through Interactive Demonstrations, NAACL 2024, Outstanding paper</a:t>
            </a:r>
            <a:endParaRPr sz="9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12"/>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R-MCTS Results</a:t>
            </a:r>
            <a:endParaRPr b="0" i="0" sz="1400" u="none" cap="none" strike="noStrike">
              <a:solidFill>
                <a:srgbClr val="02236D"/>
              </a:solidFill>
              <a:latin typeface="Lora"/>
              <a:ea typeface="Lora"/>
              <a:cs typeface="Lora"/>
              <a:sym typeface="Lora"/>
            </a:endParaRPr>
          </a:p>
        </p:txBody>
      </p:sp>
      <p:sp>
        <p:nvSpPr>
          <p:cNvPr id="1404" name="Google Shape;1404;p112"/>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405" name="Google Shape;1405;p112"/>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406" name="Google Shape;1406;p112"/>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407" name="Google Shape;1407;p112"/>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sp>
        <p:nvSpPr>
          <p:cNvPr id="1408" name="Google Shape;1408;p112"/>
          <p:cNvSpPr txBox="1"/>
          <p:nvPr/>
        </p:nvSpPr>
        <p:spPr>
          <a:xfrm>
            <a:off x="446200" y="888425"/>
            <a:ext cx="66147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Lora"/>
                <a:ea typeface="Lora"/>
                <a:cs typeface="Lora"/>
                <a:sym typeface="Lora"/>
              </a:rPr>
              <a:t>Benchmark: </a:t>
            </a:r>
            <a:r>
              <a:rPr lang="en">
                <a:solidFill>
                  <a:schemeClr val="accent1"/>
                </a:solidFill>
                <a:latin typeface="Lora"/>
                <a:ea typeface="Lora"/>
                <a:cs typeface="Lora"/>
                <a:sym typeface="Lora"/>
              </a:rPr>
              <a:t>VisualWebArena </a:t>
            </a:r>
            <a:r>
              <a:rPr lang="en">
                <a:solidFill>
                  <a:schemeClr val="dk1"/>
                </a:solidFill>
                <a:latin typeface="Lora"/>
                <a:ea typeface="Lora"/>
                <a:cs typeface="Lora"/>
                <a:sym typeface="Lora"/>
              </a:rPr>
              <a:t>and</a:t>
            </a:r>
            <a:r>
              <a:rPr lang="en">
                <a:solidFill>
                  <a:schemeClr val="accent1"/>
                </a:solidFill>
                <a:latin typeface="Lora"/>
                <a:ea typeface="Lora"/>
                <a:cs typeface="Lora"/>
                <a:sym typeface="Lora"/>
              </a:rPr>
              <a:t> OSWorld</a:t>
            </a:r>
            <a:endParaRPr>
              <a:solidFill>
                <a:schemeClr val="accent1"/>
              </a:solidFill>
              <a:latin typeface="Lora"/>
              <a:ea typeface="Lora"/>
              <a:cs typeface="Lora"/>
              <a:sym typeface="Lora"/>
            </a:endParaRPr>
          </a:p>
          <a:p>
            <a:pPr indent="-317500" lvl="0" marL="457200" rtl="0" algn="l">
              <a:lnSpc>
                <a:spcPct val="15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Realistic and reproducible</a:t>
            </a:r>
            <a:endParaRPr>
              <a:solidFill>
                <a:schemeClr val="dk1"/>
              </a:solidFill>
              <a:latin typeface="Lora"/>
              <a:ea typeface="Lora"/>
              <a:cs typeface="Lora"/>
              <a:sym typeface="Lora"/>
            </a:endParaRPr>
          </a:p>
          <a:p>
            <a:pPr indent="-317500" lvl="0" marL="457200" rtl="0" algn="l">
              <a:lnSpc>
                <a:spcPct val="15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Tasks spans multiple domains</a:t>
            </a:r>
            <a:endParaRPr>
              <a:solidFill>
                <a:schemeClr val="dk1"/>
              </a:solidFill>
              <a:latin typeface="Lora"/>
              <a:ea typeface="Lora"/>
              <a:cs typeface="Lora"/>
              <a:sym typeface="Lora"/>
            </a:endParaRPr>
          </a:p>
        </p:txBody>
      </p:sp>
      <p:sp>
        <p:nvSpPr>
          <p:cNvPr id="1409" name="Google Shape;1409;p112"/>
          <p:cNvSpPr txBox="1"/>
          <p:nvPr/>
        </p:nvSpPr>
        <p:spPr>
          <a:xfrm>
            <a:off x="1826800" y="3864425"/>
            <a:ext cx="15891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95959"/>
                </a:solidFill>
                <a:latin typeface="Lora"/>
                <a:ea typeface="Lora"/>
                <a:cs typeface="Lora"/>
                <a:sym typeface="Lora"/>
              </a:rPr>
              <a:t>VisualWebArena</a:t>
            </a:r>
            <a:endParaRPr b="1" sz="1200">
              <a:solidFill>
                <a:srgbClr val="595959"/>
              </a:solidFill>
              <a:latin typeface="Lora"/>
              <a:ea typeface="Lora"/>
              <a:cs typeface="Lora"/>
              <a:sym typeface="Lora"/>
            </a:endParaRPr>
          </a:p>
        </p:txBody>
      </p:sp>
      <p:pic>
        <p:nvPicPr>
          <p:cNvPr id="1410" name="Google Shape;1410;p112"/>
          <p:cNvPicPr preferRelativeResize="0"/>
          <p:nvPr/>
        </p:nvPicPr>
        <p:blipFill>
          <a:blip r:embed="rId3">
            <a:alphaModFix/>
          </a:blip>
          <a:stretch>
            <a:fillRect/>
          </a:stretch>
        </p:blipFill>
        <p:spPr>
          <a:xfrm>
            <a:off x="4779075" y="2088453"/>
            <a:ext cx="2984106" cy="1681025"/>
          </a:xfrm>
          <a:prstGeom prst="rect">
            <a:avLst/>
          </a:prstGeom>
          <a:noFill/>
          <a:ln>
            <a:noFill/>
          </a:ln>
          <a:effectLst>
            <a:outerShdw blurRad="57150" rotWithShape="0" algn="bl" dir="5400000" dist="19050">
              <a:srgbClr val="000000">
                <a:alpha val="50000"/>
              </a:srgbClr>
            </a:outerShdw>
          </a:effectLst>
        </p:spPr>
      </p:pic>
      <p:sp>
        <p:nvSpPr>
          <p:cNvPr id="1411" name="Google Shape;1411;p112"/>
          <p:cNvSpPr txBox="1"/>
          <p:nvPr/>
        </p:nvSpPr>
        <p:spPr>
          <a:xfrm>
            <a:off x="5804325" y="3864425"/>
            <a:ext cx="9336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95959"/>
                </a:solidFill>
                <a:latin typeface="Lora"/>
                <a:ea typeface="Lora"/>
                <a:cs typeface="Lora"/>
                <a:sym typeface="Lora"/>
              </a:rPr>
              <a:t>OSWorld</a:t>
            </a:r>
            <a:endParaRPr b="1" sz="1200">
              <a:solidFill>
                <a:srgbClr val="595959"/>
              </a:solidFill>
              <a:latin typeface="Lora"/>
              <a:ea typeface="Lora"/>
              <a:cs typeface="Lora"/>
              <a:sym typeface="Lora"/>
            </a:endParaRPr>
          </a:p>
        </p:txBody>
      </p:sp>
      <p:pic>
        <p:nvPicPr>
          <p:cNvPr id="1412" name="Google Shape;1412;p112"/>
          <p:cNvPicPr preferRelativeResize="0"/>
          <p:nvPr/>
        </p:nvPicPr>
        <p:blipFill rotWithShape="1">
          <a:blip r:embed="rId4">
            <a:alphaModFix/>
          </a:blip>
          <a:srcRect b="6691" l="4683" r="3850" t="5719"/>
          <a:stretch/>
        </p:blipFill>
        <p:spPr>
          <a:xfrm>
            <a:off x="1063225" y="2088450"/>
            <a:ext cx="3116252" cy="168103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13"/>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R-MCTS Results</a:t>
            </a:r>
            <a:endParaRPr b="0" i="0" sz="1400" u="none" cap="none" strike="noStrike">
              <a:solidFill>
                <a:srgbClr val="02236D"/>
              </a:solidFill>
              <a:latin typeface="Lora"/>
              <a:ea typeface="Lora"/>
              <a:cs typeface="Lora"/>
              <a:sym typeface="Lora"/>
            </a:endParaRPr>
          </a:p>
        </p:txBody>
      </p:sp>
      <p:sp>
        <p:nvSpPr>
          <p:cNvPr id="1419" name="Google Shape;1419;p113"/>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420" name="Google Shape;1420;p113"/>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421" name="Google Shape;1421;p113"/>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422" name="Google Shape;1422;p113"/>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sp>
        <p:nvSpPr>
          <p:cNvPr id="1423" name="Google Shape;1423;p113"/>
          <p:cNvSpPr txBox="1"/>
          <p:nvPr/>
        </p:nvSpPr>
        <p:spPr>
          <a:xfrm>
            <a:off x="647900" y="846250"/>
            <a:ext cx="68889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rgbClr val="741B47"/>
                </a:solidFill>
                <a:latin typeface="Lora"/>
                <a:ea typeface="Lora"/>
                <a:cs typeface="Lora"/>
                <a:sym typeface="Lora"/>
              </a:rPr>
              <a:t>R-MCTS</a:t>
            </a:r>
            <a:r>
              <a:rPr lang="en">
                <a:solidFill>
                  <a:schemeClr val="dk1"/>
                </a:solidFill>
                <a:latin typeface="Lora"/>
                <a:ea typeface="Lora"/>
                <a:cs typeface="Lora"/>
                <a:sym typeface="Lora"/>
              </a:rPr>
              <a:t> </a:t>
            </a:r>
            <a:r>
              <a:rPr lang="en">
                <a:solidFill>
                  <a:schemeClr val="dk2"/>
                </a:solidFill>
                <a:latin typeface="Lora"/>
                <a:ea typeface="Lora"/>
                <a:cs typeface="Lora"/>
                <a:sym typeface="Lora"/>
              </a:rPr>
              <a:t>outperforms </a:t>
            </a:r>
            <a:r>
              <a:rPr lang="en">
                <a:solidFill>
                  <a:schemeClr val="accent1"/>
                </a:solidFill>
                <a:latin typeface="Lora"/>
                <a:ea typeface="Lora"/>
                <a:cs typeface="Lora"/>
                <a:sym typeface="Lora"/>
              </a:rPr>
              <a:t>other search algorithms</a:t>
            </a:r>
            <a:r>
              <a:rPr lang="en">
                <a:solidFill>
                  <a:schemeClr val="dk2"/>
                </a:solidFill>
                <a:latin typeface="Lora"/>
                <a:ea typeface="Lora"/>
                <a:cs typeface="Lora"/>
                <a:sym typeface="Lora"/>
              </a:rPr>
              <a:t> (ToT, A*, or MCTS)</a:t>
            </a:r>
            <a:endParaRPr>
              <a:solidFill>
                <a:schemeClr val="dk2"/>
              </a:solidFill>
              <a:latin typeface="Lora"/>
              <a:ea typeface="Lora"/>
              <a:cs typeface="Lora"/>
              <a:sym typeface="Lora"/>
            </a:endParaRPr>
          </a:p>
        </p:txBody>
      </p:sp>
      <p:pic>
        <p:nvPicPr>
          <p:cNvPr id="1424" name="Google Shape;1424;p113"/>
          <p:cNvPicPr preferRelativeResize="0"/>
          <p:nvPr/>
        </p:nvPicPr>
        <p:blipFill>
          <a:blip r:embed="rId3">
            <a:alphaModFix/>
          </a:blip>
          <a:stretch>
            <a:fillRect/>
          </a:stretch>
        </p:blipFill>
        <p:spPr>
          <a:xfrm>
            <a:off x="943675" y="1477800"/>
            <a:ext cx="7256650" cy="30771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14"/>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R-MCTS Results</a:t>
            </a:r>
            <a:endParaRPr b="0" i="0" sz="1400" u="none" cap="none" strike="noStrike">
              <a:solidFill>
                <a:srgbClr val="02236D"/>
              </a:solidFill>
              <a:latin typeface="Lora"/>
              <a:ea typeface="Lora"/>
              <a:cs typeface="Lora"/>
              <a:sym typeface="Lora"/>
            </a:endParaRPr>
          </a:p>
        </p:txBody>
      </p:sp>
      <p:sp>
        <p:nvSpPr>
          <p:cNvPr id="1431" name="Google Shape;1431;p114"/>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432" name="Google Shape;1432;p114"/>
          <p:cNvSpPr/>
          <p:nvPr/>
        </p:nvSpPr>
        <p:spPr>
          <a:xfrm>
            <a:off x="1929900" y="4879300"/>
            <a:ext cx="2231100" cy="2643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433" name="Google Shape;1433;p114"/>
          <p:cNvSpPr/>
          <p:nvPr/>
        </p:nvSpPr>
        <p:spPr>
          <a:xfrm>
            <a:off x="42183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434" name="Google Shape;1434;p114"/>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sp>
        <p:nvSpPr>
          <p:cNvPr id="1435" name="Google Shape;1435;p114"/>
          <p:cNvSpPr txBox="1"/>
          <p:nvPr/>
        </p:nvSpPr>
        <p:spPr>
          <a:xfrm>
            <a:off x="645825" y="875200"/>
            <a:ext cx="77505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rgbClr val="741B47"/>
                </a:solidFill>
                <a:latin typeface="Lora"/>
                <a:ea typeface="Lora"/>
                <a:cs typeface="Lora"/>
                <a:sym typeface="Lora"/>
              </a:rPr>
              <a:t>R-MCTS</a:t>
            </a:r>
            <a:r>
              <a:rPr lang="en">
                <a:solidFill>
                  <a:schemeClr val="dk1"/>
                </a:solidFill>
                <a:latin typeface="Lora"/>
                <a:ea typeface="Lora"/>
                <a:cs typeface="Lora"/>
                <a:sym typeface="Lora"/>
              </a:rPr>
              <a:t> </a:t>
            </a:r>
            <a:r>
              <a:rPr lang="en">
                <a:solidFill>
                  <a:schemeClr val="accent1"/>
                </a:solidFill>
                <a:latin typeface="Lora"/>
                <a:ea typeface="Lora"/>
                <a:cs typeface="Lora"/>
                <a:sym typeface="Lora"/>
              </a:rPr>
              <a:t>achieves new SOTA </a:t>
            </a:r>
            <a:r>
              <a:rPr lang="en">
                <a:solidFill>
                  <a:schemeClr val="dk1"/>
                </a:solidFill>
                <a:latin typeface="Lora"/>
                <a:ea typeface="Lora"/>
                <a:cs typeface="Lora"/>
                <a:sym typeface="Lora"/>
              </a:rPr>
              <a:t>on VisualWebArena, and is </a:t>
            </a:r>
            <a:r>
              <a:rPr lang="en">
                <a:solidFill>
                  <a:schemeClr val="accent1"/>
                </a:solidFill>
                <a:latin typeface="Lora"/>
                <a:ea typeface="Lora"/>
                <a:cs typeface="Lora"/>
                <a:sym typeface="Lora"/>
              </a:rPr>
              <a:t>highly competitive</a:t>
            </a:r>
            <a:r>
              <a:rPr lang="en">
                <a:solidFill>
                  <a:schemeClr val="dk1"/>
                </a:solidFill>
                <a:latin typeface="Lora"/>
                <a:ea typeface="Lora"/>
                <a:cs typeface="Lora"/>
                <a:sym typeface="Lora"/>
              </a:rPr>
              <a:t> on OSWorld!</a:t>
            </a:r>
            <a:endParaRPr>
              <a:solidFill>
                <a:schemeClr val="dk1"/>
              </a:solidFill>
              <a:latin typeface="Lora"/>
              <a:ea typeface="Lora"/>
              <a:cs typeface="Lora"/>
              <a:sym typeface="Lora"/>
            </a:endParaRPr>
          </a:p>
        </p:txBody>
      </p:sp>
      <p:pic>
        <p:nvPicPr>
          <p:cNvPr id="1436" name="Google Shape;1436;p114"/>
          <p:cNvPicPr preferRelativeResize="0"/>
          <p:nvPr/>
        </p:nvPicPr>
        <p:blipFill>
          <a:blip r:embed="rId3">
            <a:alphaModFix/>
          </a:blip>
          <a:stretch>
            <a:fillRect/>
          </a:stretch>
        </p:blipFill>
        <p:spPr>
          <a:xfrm>
            <a:off x="1133588" y="1358948"/>
            <a:ext cx="3189575" cy="2977275"/>
          </a:xfrm>
          <a:prstGeom prst="rect">
            <a:avLst/>
          </a:prstGeom>
          <a:noFill/>
          <a:ln>
            <a:noFill/>
          </a:ln>
        </p:spPr>
      </p:pic>
      <p:sp>
        <p:nvSpPr>
          <p:cNvPr id="1437" name="Google Shape;1437;p114"/>
          <p:cNvSpPr txBox="1"/>
          <p:nvPr/>
        </p:nvSpPr>
        <p:spPr>
          <a:xfrm>
            <a:off x="1589175" y="4336225"/>
            <a:ext cx="20271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595959"/>
                </a:solidFill>
                <a:latin typeface="Lora"/>
                <a:ea typeface="Lora"/>
                <a:cs typeface="Lora"/>
                <a:sym typeface="Lora"/>
              </a:rPr>
              <a:t>VisualWebArena Leaderboard</a:t>
            </a:r>
            <a:endParaRPr sz="1000">
              <a:solidFill>
                <a:srgbClr val="595959"/>
              </a:solidFill>
              <a:latin typeface="Lora"/>
              <a:ea typeface="Lora"/>
              <a:cs typeface="Lora"/>
              <a:sym typeface="Lora"/>
            </a:endParaRPr>
          </a:p>
        </p:txBody>
      </p:sp>
      <p:pic>
        <p:nvPicPr>
          <p:cNvPr id="1438" name="Google Shape;1438;p114"/>
          <p:cNvPicPr preferRelativeResize="0"/>
          <p:nvPr/>
        </p:nvPicPr>
        <p:blipFill>
          <a:blip r:embed="rId4">
            <a:alphaModFix/>
          </a:blip>
          <a:stretch>
            <a:fillRect/>
          </a:stretch>
        </p:blipFill>
        <p:spPr>
          <a:xfrm>
            <a:off x="5207900" y="1435275"/>
            <a:ext cx="3036726" cy="2824625"/>
          </a:xfrm>
          <a:prstGeom prst="rect">
            <a:avLst/>
          </a:prstGeom>
          <a:noFill/>
          <a:ln>
            <a:noFill/>
          </a:ln>
        </p:spPr>
      </p:pic>
      <p:sp>
        <p:nvSpPr>
          <p:cNvPr id="1439" name="Google Shape;1439;p114"/>
          <p:cNvSpPr txBox="1"/>
          <p:nvPr/>
        </p:nvSpPr>
        <p:spPr>
          <a:xfrm>
            <a:off x="6131400" y="4309775"/>
            <a:ext cx="16236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595959"/>
                </a:solidFill>
                <a:latin typeface="Lora"/>
                <a:ea typeface="Lora"/>
                <a:cs typeface="Lora"/>
                <a:sym typeface="Lora"/>
              </a:rPr>
              <a:t>OSWorld Leaderboard</a:t>
            </a:r>
            <a:endParaRPr sz="1000">
              <a:solidFill>
                <a:srgbClr val="595959"/>
              </a:solidFill>
              <a:latin typeface="Lora"/>
              <a:ea typeface="Lora"/>
              <a:cs typeface="Lora"/>
              <a:sym typeface="Lor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15"/>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2"/>
                </a:solidFill>
                <a:latin typeface="Lora"/>
                <a:ea typeface="Lora"/>
                <a:cs typeface="Lora"/>
                <a:sym typeface="Lora"/>
              </a:rPr>
              <a:t>3</a:t>
            </a:r>
            <a:endParaRPr b="0" i="0" sz="1200" u="none" cap="none" strike="noStrike">
              <a:solidFill>
                <a:schemeClr val="dk2"/>
              </a:solidFill>
              <a:latin typeface="Lora"/>
              <a:ea typeface="Lora"/>
              <a:cs typeface="Lora"/>
              <a:sym typeface="Lora"/>
            </a:endParaRPr>
          </a:p>
        </p:txBody>
      </p:sp>
      <p:sp>
        <p:nvSpPr>
          <p:cNvPr id="1446" name="Google Shape;1446;p115"/>
          <p:cNvSpPr txBox="1"/>
          <p:nvPr/>
        </p:nvSpPr>
        <p:spPr>
          <a:xfrm>
            <a:off x="1048763" y="1370500"/>
            <a:ext cx="7386000" cy="4617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lang="en" sz="1800">
                <a:solidFill>
                  <a:schemeClr val="accent1"/>
                </a:solidFill>
                <a:latin typeface="Lora"/>
                <a:ea typeface="Lora"/>
                <a:cs typeface="Lora"/>
                <a:sym typeface="Lora"/>
              </a:rPr>
              <a:t>1.   Scale test-time compute </a:t>
            </a:r>
            <a:r>
              <a:rPr lang="en" sz="1800">
                <a:solidFill>
                  <a:schemeClr val="dk2"/>
                </a:solidFill>
                <a:latin typeface="Lora"/>
                <a:ea typeface="Lora"/>
                <a:cs typeface="Lora"/>
                <a:sym typeface="Lora"/>
              </a:rPr>
              <a:t>to improve agent performance</a:t>
            </a:r>
            <a:endParaRPr sz="1800">
              <a:solidFill>
                <a:schemeClr val="dk2"/>
              </a:solidFill>
            </a:endParaRPr>
          </a:p>
        </p:txBody>
      </p:sp>
      <p:sp>
        <p:nvSpPr>
          <p:cNvPr id="1447" name="Google Shape;1447;p115"/>
          <p:cNvSpPr txBox="1"/>
          <p:nvPr/>
        </p:nvSpPr>
        <p:spPr>
          <a:xfrm>
            <a:off x="1048777" y="2773350"/>
            <a:ext cx="6998100" cy="4617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lang="en" sz="1800">
                <a:solidFill>
                  <a:schemeClr val="accent1"/>
                </a:solidFill>
                <a:latin typeface="Lora"/>
                <a:ea typeface="Lora"/>
                <a:cs typeface="Lora"/>
                <a:sym typeface="Lora"/>
              </a:rPr>
              <a:t>2.   Transfer </a:t>
            </a:r>
            <a:r>
              <a:rPr lang="en" sz="1800">
                <a:solidFill>
                  <a:schemeClr val="dk2"/>
                </a:solidFill>
                <a:latin typeface="Lora"/>
                <a:ea typeface="Lora"/>
                <a:cs typeface="Lora"/>
                <a:sym typeface="Lora"/>
              </a:rPr>
              <a:t>search knowledge</a:t>
            </a:r>
            <a:r>
              <a:rPr lang="en" sz="1800">
                <a:solidFill>
                  <a:schemeClr val="accent1"/>
                </a:solidFill>
                <a:latin typeface="Lora"/>
                <a:ea typeface="Lora"/>
                <a:cs typeface="Lora"/>
                <a:sym typeface="Lora"/>
              </a:rPr>
              <a:t> back to VLM </a:t>
            </a:r>
            <a:r>
              <a:rPr lang="en" sz="1800">
                <a:solidFill>
                  <a:schemeClr val="dk2"/>
                </a:solidFill>
                <a:latin typeface="Lora"/>
                <a:ea typeface="Lora"/>
                <a:cs typeface="Lora"/>
                <a:sym typeface="Lora"/>
              </a:rPr>
              <a:t>via training</a:t>
            </a:r>
            <a:endParaRPr sz="1800">
              <a:solidFill>
                <a:schemeClr val="dk2"/>
              </a:solidFill>
            </a:endParaRPr>
          </a:p>
        </p:txBody>
      </p:sp>
      <p:sp>
        <p:nvSpPr>
          <p:cNvPr id="1448" name="Google Shape;1448;p115"/>
          <p:cNvSpPr/>
          <p:nvPr/>
        </p:nvSpPr>
        <p:spPr>
          <a:xfrm>
            <a:off x="4615013" y="2025713"/>
            <a:ext cx="253500" cy="554100"/>
          </a:xfrm>
          <a:prstGeom prst="downArrow">
            <a:avLst>
              <a:gd fmla="val 50000" name="adj1"/>
              <a:gd fmla="val 755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ora"/>
              <a:ea typeface="Lora"/>
              <a:cs typeface="Lora"/>
              <a:sym typeface="Lora"/>
            </a:endParaRPr>
          </a:p>
        </p:txBody>
      </p:sp>
      <p:sp>
        <p:nvSpPr>
          <p:cNvPr id="1449" name="Google Shape;1449;p115"/>
          <p:cNvSpPr/>
          <p:nvPr/>
        </p:nvSpPr>
        <p:spPr>
          <a:xfrm>
            <a:off x="1048775" y="1176800"/>
            <a:ext cx="7208700" cy="799800"/>
          </a:xfrm>
          <a:prstGeom prst="roundRect">
            <a:avLst>
              <a:gd fmla="val 16667" name="adj"/>
            </a:avLst>
          </a:prstGeom>
          <a:solidFill>
            <a:srgbClr val="FFFFFF">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16"/>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456" name="Google Shape;1456;p116"/>
          <p:cNvSpPr/>
          <p:nvPr/>
        </p:nvSpPr>
        <p:spPr>
          <a:xfrm>
            <a:off x="1929900" y="4879300"/>
            <a:ext cx="2231100" cy="26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457" name="Google Shape;1457;p116"/>
          <p:cNvSpPr/>
          <p:nvPr/>
        </p:nvSpPr>
        <p:spPr>
          <a:xfrm>
            <a:off x="4218300" y="4879300"/>
            <a:ext cx="24342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458" name="Google Shape;1458;p116"/>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sp>
        <p:nvSpPr>
          <p:cNvPr id="1459" name="Google Shape;1459;p116"/>
          <p:cNvSpPr txBox="1"/>
          <p:nvPr/>
        </p:nvSpPr>
        <p:spPr>
          <a:xfrm>
            <a:off x="1418400" y="1744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Introduce Exploratory Learning</a:t>
            </a:r>
            <a:endParaRPr b="0" i="0" sz="1400" u="none" cap="none" strike="noStrike">
              <a:solidFill>
                <a:srgbClr val="02236D"/>
              </a:solidFill>
              <a:latin typeface="Lora"/>
              <a:ea typeface="Lora"/>
              <a:cs typeface="Lora"/>
              <a:sym typeface="Lora"/>
            </a:endParaRPr>
          </a:p>
        </p:txBody>
      </p:sp>
      <p:sp>
        <p:nvSpPr>
          <p:cNvPr id="1460" name="Google Shape;1460;p116"/>
          <p:cNvSpPr txBox="1"/>
          <p:nvPr/>
        </p:nvSpPr>
        <p:spPr>
          <a:xfrm>
            <a:off x="647900" y="888425"/>
            <a:ext cx="78207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ora"/>
                <a:ea typeface="Lora"/>
                <a:cs typeface="Lora"/>
                <a:sym typeface="Lora"/>
              </a:rPr>
              <a:t>Exploratory Learning    =</a:t>
            </a:r>
            <a:r>
              <a:rPr lang="en">
                <a:solidFill>
                  <a:schemeClr val="dk1"/>
                </a:solidFill>
              </a:rPr>
              <a:t>     </a:t>
            </a:r>
            <a:r>
              <a:rPr lang="en">
                <a:latin typeface="Lora"/>
                <a:ea typeface="Lora"/>
                <a:cs typeface="Lora"/>
                <a:sym typeface="Lora"/>
              </a:rPr>
              <a:t>explore, evaluate, and backtrack by </a:t>
            </a:r>
            <a:r>
              <a:rPr lang="en">
                <a:solidFill>
                  <a:schemeClr val="accent1"/>
                </a:solidFill>
                <a:latin typeface="Lora"/>
                <a:ea typeface="Lora"/>
                <a:cs typeface="Lora"/>
                <a:sym typeface="Lora"/>
              </a:rPr>
              <a:t>training on tree traversals</a:t>
            </a:r>
            <a:r>
              <a:rPr lang="en">
                <a:latin typeface="Lora"/>
                <a:ea typeface="Lora"/>
                <a:cs typeface="Lora"/>
                <a:sym typeface="Lora"/>
              </a:rPr>
              <a:t>!</a:t>
            </a:r>
            <a:endParaRPr b="1">
              <a:solidFill>
                <a:srgbClr val="4285F4"/>
              </a:solidFill>
              <a:latin typeface="Lora"/>
              <a:ea typeface="Lora"/>
              <a:cs typeface="Lora"/>
              <a:sym typeface="Lora"/>
            </a:endParaRPr>
          </a:p>
        </p:txBody>
      </p:sp>
      <p:pic>
        <p:nvPicPr>
          <p:cNvPr id="1461" name="Google Shape;1461;p116"/>
          <p:cNvPicPr preferRelativeResize="0"/>
          <p:nvPr/>
        </p:nvPicPr>
        <p:blipFill>
          <a:blip r:embed="rId3">
            <a:alphaModFix/>
          </a:blip>
          <a:stretch>
            <a:fillRect/>
          </a:stretch>
        </p:blipFill>
        <p:spPr>
          <a:xfrm>
            <a:off x="561100" y="1707351"/>
            <a:ext cx="8200599" cy="2388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17"/>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468" name="Google Shape;1468;p117"/>
          <p:cNvSpPr/>
          <p:nvPr/>
        </p:nvSpPr>
        <p:spPr>
          <a:xfrm>
            <a:off x="1929900" y="4879300"/>
            <a:ext cx="2231100" cy="26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469" name="Google Shape;1469;p117"/>
          <p:cNvSpPr/>
          <p:nvPr/>
        </p:nvSpPr>
        <p:spPr>
          <a:xfrm>
            <a:off x="4218300" y="4879300"/>
            <a:ext cx="24342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470" name="Google Shape;1470;p117"/>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sp>
        <p:nvSpPr>
          <p:cNvPr id="1471" name="Google Shape;1471;p117"/>
          <p:cNvSpPr txBox="1"/>
          <p:nvPr/>
        </p:nvSpPr>
        <p:spPr>
          <a:xfrm>
            <a:off x="1418400" y="1744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Exploratory Learning Results</a:t>
            </a:r>
            <a:endParaRPr b="0" i="0" sz="1400" u="none" cap="none" strike="noStrike">
              <a:solidFill>
                <a:srgbClr val="02236D"/>
              </a:solidFill>
              <a:latin typeface="Lora"/>
              <a:ea typeface="Lora"/>
              <a:cs typeface="Lora"/>
              <a:sym typeface="Lora"/>
            </a:endParaRPr>
          </a:p>
        </p:txBody>
      </p:sp>
      <p:pic>
        <p:nvPicPr>
          <p:cNvPr id="1472" name="Google Shape;1472;p117"/>
          <p:cNvPicPr preferRelativeResize="0"/>
          <p:nvPr/>
        </p:nvPicPr>
        <p:blipFill>
          <a:blip r:embed="rId3">
            <a:alphaModFix/>
          </a:blip>
          <a:stretch>
            <a:fillRect/>
          </a:stretch>
        </p:blipFill>
        <p:spPr>
          <a:xfrm>
            <a:off x="79650" y="2057700"/>
            <a:ext cx="8839201" cy="2414041"/>
          </a:xfrm>
          <a:prstGeom prst="rect">
            <a:avLst/>
          </a:prstGeom>
          <a:noFill/>
          <a:ln>
            <a:noFill/>
          </a:ln>
        </p:spPr>
      </p:pic>
      <p:sp>
        <p:nvSpPr>
          <p:cNvPr id="1473" name="Google Shape;1473;p117"/>
          <p:cNvSpPr txBox="1"/>
          <p:nvPr/>
        </p:nvSpPr>
        <p:spPr>
          <a:xfrm>
            <a:off x="647900" y="888425"/>
            <a:ext cx="78207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ora"/>
                <a:ea typeface="Lora"/>
                <a:cs typeface="Lora"/>
                <a:sym typeface="Lora"/>
              </a:rPr>
              <a:t>GPT-4o</a:t>
            </a:r>
            <a:r>
              <a:rPr lang="en">
                <a:solidFill>
                  <a:schemeClr val="dk1"/>
                </a:solidFill>
                <a:latin typeface="Lora"/>
                <a:ea typeface="Lora"/>
                <a:cs typeface="Lora"/>
                <a:sym typeface="Lora"/>
              </a:rPr>
              <a:t> after exploratory learning on R-MCTS trees</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               </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               exhibits compute </a:t>
            </a:r>
            <a:r>
              <a:rPr lang="en">
                <a:solidFill>
                  <a:schemeClr val="accent1"/>
                </a:solidFill>
                <a:latin typeface="Lora"/>
                <a:ea typeface="Lora"/>
                <a:cs typeface="Lora"/>
                <a:sym typeface="Lora"/>
              </a:rPr>
              <a:t>scaling properties </a:t>
            </a:r>
            <a:r>
              <a:rPr b="1" lang="en">
                <a:solidFill>
                  <a:schemeClr val="accent1"/>
                </a:solidFill>
                <a:latin typeface="Lora"/>
                <a:ea typeface="Lora"/>
                <a:cs typeface="Lora"/>
                <a:sym typeface="Lora"/>
              </a:rPr>
              <a:t>without</a:t>
            </a:r>
            <a:r>
              <a:rPr lang="en">
                <a:solidFill>
                  <a:schemeClr val="accent1"/>
                </a:solidFill>
                <a:latin typeface="Lora"/>
                <a:ea typeface="Lora"/>
                <a:cs typeface="Lora"/>
                <a:sym typeface="Lora"/>
              </a:rPr>
              <a:t> augmenting with search algorithm</a:t>
            </a:r>
            <a:r>
              <a:rPr lang="en">
                <a:solidFill>
                  <a:schemeClr val="dk1"/>
                </a:solidFill>
                <a:latin typeface="Lora"/>
                <a:ea typeface="Lora"/>
                <a:cs typeface="Lora"/>
                <a:sym typeface="Lora"/>
              </a:rPr>
              <a:t>!</a:t>
            </a:r>
            <a:endParaRPr b="1">
              <a:solidFill>
                <a:srgbClr val="4285F4"/>
              </a:solidFill>
              <a:latin typeface="Lora"/>
              <a:ea typeface="Lora"/>
              <a:cs typeface="Lora"/>
              <a:sym typeface="Lor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18"/>
          <p:cNvSpPr/>
          <p:nvPr/>
        </p:nvSpPr>
        <p:spPr>
          <a:xfrm>
            <a:off x="0" y="4879300"/>
            <a:ext cx="1867200" cy="264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Introduction</a:t>
            </a:r>
            <a:endParaRPr b="0" i="0" sz="1000" u="none" cap="none" strike="noStrike">
              <a:solidFill>
                <a:srgbClr val="000000"/>
              </a:solidFill>
              <a:latin typeface="Lora"/>
              <a:ea typeface="Lora"/>
              <a:cs typeface="Lora"/>
              <a:sym typeface="Lora"/>
            </a:endParaRPr>
          </a:p>
        </p:txBody>
      </p:sp>
      <p:sp>
        <p:nvSpPr>
          <p:cNvPr id="1480" name="Google Shape;1480;p118"/>
          <p:cNvSpPr/>
          <p:nvPr/>
        </p:nvSpPr>
        <p:spPr>
          <a:xfrm>
            <a:off x="1929900" y="4879300"/>
            <a:ext cx="2231100" cy="26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Scaling test-time compute</a:t>
            </a:r>
            <a:endParaRPr b="0" i="0" sz="1000" u="none" cap="none" strike="noStrike">
              <a:solidFill>
                <a:srgbClr val="000000"/>
              </a:solidFill>
              <a:latin typeface="Lora"/>
              <a:ea typeface="Lora"/>
              <a:cs typeface="Lora"/>
              <a:sym typeface="Lora"/>
            </a:endParaRPr>
          </a:p>
        </p:txBody>
      </p:sp>
      <p:sp>
        <p:nvSpPr>
          <p:cNvPr id="1481" name="Google Shape;1481;p118"/>
          <p:cNvSpPr/>
          <p:nvPr/>
        </p:nvSpPr>
        <p:spPr>
          <a:xfrm>
            <a:off x="4218300" y="4879300"/>
            <a:ext cx="2434200" cy="264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Transferring search knowledge</a:t>
            </a:r>
            <a:endParaRPr b="0" i="0" sz="1000" u="none" cap="none" strike="noStrike">
              <a:solidFill>
                <a:srgbClr val="000000"/>
              </a:solidFill>
              <a:latin typeface="Lora"/>
              <a:ea typeface="Lora"/>
              <a:cs typeface="Lora"/>
              <a:sym typeface="Lora"/>
            </a:endParaRPr>
          </a:p>
        </p:txBody>
      </p:sp>
      <p:sp>
        <p:nvSpPr>
          <p:cNvPr id="1482" name="Google Shape;1482;p118"/>
          <p:cNvSpPr/>
          <p:nvPr/>
        </p:nvSpPr>
        <p:spPr>
          <a:xfrm>
            <a:off x="6709800" y="4879300"/>
            <a:ext cx="2434200" cy="2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Lora"/>
                <a:ea typeface="Lora"/>
                <a:cs typeface="Lora"/>
                <a:sym typeface="Lora"/>
              </a:rPr>
              <a:t>Conclusion</a:t>
            </a:r>
            <a:endParaRPr b="0" i="0" sz="1000" u="none" cap="none" strike="noStrike">
              <a:solidFill>
                <a:srgbClr val="000000"/>
              </a:solidFill>
              <a:latin typeface="Lora"/>
              <a:ea typeface="Lora"/>
              <a:cs typeface="Lora"/>
              <a:sym typeface="Lora"/>
            </a:endParaRPr>
          </a:p>
        </p:txBody>
      </p:sp>
      <p:sp>
        <p:nvSpPr>
          <p:cNvPr id="1483" name="Google Shape;1483;p118"/>
          <p:cNvSpPr txBox="1"/>
          <p:nvPr/>
        </p:nvSpPr>
        <p:spPr>
          <a:xfrm>
            <a:off x="1418400" y="174400"/>
            <a:ext cx="6307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Exploratory Learning Results</a:t>
            </a:r>
            <a:endParaRPr b="0" i="0" sz="1400" u="none" cap="none" strike="noStrike">
              <a:solidFill>
                <a:srgbClr val="02236D"/>
              </a:solidFill>
              <a:latin typeface="Lora"/>
              <a:ea typeface="Lora"/>
              <a:cs typeface="Lora"/>
              <a:sym typeface="Lora"/>
            </a:endParaRPr>
          </a:p>
        </p:txBody>
      </p:sp>
      <p:sp>
        <p:nvSpPr>
          <p:cNvPr id="1484" name="Google Shape;1484;p118"/>
          <p:cNvSpPr txBox="1"/>
          <p:nvPr/>
        </p:nvSpPr>
        <p:spPr>
          <a:xfrm>
            <a:off x="647900" y="888425"/>
            <a:ext cx="78207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ora"/>
                <a:ea typeface="Lora"/>
                <a:cs typeface="Lora"/>
                <a:sym typeface="Lora"/>
              </a:rPr>
              <a:t>GPT-4o</a:t>
            </a:r>
            <a:r>
              <a:rPr lang="en">
                <a:solidFill>
                  <a:schemeClr val="dk1"/>
                </a:solidFill>
                <a:latin typeface="Lora"/>
                <a:ea typeface="Lora"/>
                <a:cs typeface="Lora"/>
                <a:sym typeface="Lora"/>
              </a:rPr>
              <a:t> after exploratory learning on R-MCTS trees</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               </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               exhibits compute </a:t>
            </a:r>
            <a:r>
              <a:rPr lang="en">
                <a:solidFill>
                  <a:schemeClr val="accent1"/>
                </a:solidFill>
                <a:latin typeface="Lora"/>
                <a:ea typeface="Lora"/>
                <a:cs typeface="Lora"/>
                <a:sym typeface="Lora"/>
              </a:rPr>
              <a:t>scaling properties </a:t>
            </a:r>
            <a:r>
              <a:rPr b="1" lang="en">
                <a:solidFill>
                  <a:schemeClr val="accent1"/>
                </a:solidFill>
                <a:latin typeface="Lora"/>
                <a:ea typeface="Lora"/>
                <a:cs typeface="Lora"/>
                <a:sym typeface="Lora"/>
              </a:rPr>
              <a:t>without</a:t>
            </a:r>
            <a:r>
              <a:rPr lang="en">
                <a:solidFill>
                  <a:schemeClr val="accent1"/>
                </a:solidFill>
                <a:latin typeface="Lora"/>
                <a:ea typeface="Lora"/>
                <a:cs typeface="Lora"/>
                <a:sym typeface="Lora"/>
              </a:rPr>
              <a:t> augmenting with search algorithm</a:t>
            </a:r>
            <a:r>
              <a:rPr lang="en">
                <a:solidFill>
                  <a:schemeClr val="dk1"/>
                </a:solidFill>
                <a:latin typeface="Lora"/>
                <a:ea typeface="Lora"/>
                <a:cs typeface="Lora"/>
                <a:sym typeface="Lora"/>
              </a:rPr>
              <a:t>!</a:t>
            </a:r>
            <a:endParaRPr b="1">
              <a:solidFill>
                <a:srgbClr val="4285F4"/>
              </a:solidFill>
              <a:latin typeface="Lora"/>
              <a:ea typeface="Lora"/>
              <a:cs typeface="Lora"/>
              <a:sym typeface="Lora"/>
            </a:endParaRPr>
          </a:p>
        </p:txBody>
      </p:sp>
      <p:pic>
        <p:nvPicPr>
          <p:cNvPr id="1485" name="Google Shape;1485;p118"/>
          <p:cNvPicPr preferRelativeResize="0"/>
          <p:nvPr/>
        </p:nvPicPr>
        <p:blipFill>
          <a:blip r:embed="rId3">
            <a:alphaModFix/>
          </a:blip>
          <a:stretch>
            <a:fillRect/>
          </a:stretch>
        </p:blipFill>
        <p:spPr>
          <a:xfrm>
            <a:off x="1051525" y="1778750"/>
            <a:ext cx="6800549" cy="2743175"/>
          </a:xfrm>
          <a:prstGeom prst="rect">
            <a:avLst/>
          </a:prstGeom>
          <a:noFill/>
          <a:ln>
            <a:noFill/>
          </a:ln>
        </p:spPr>
      </p:pic>
      <p:cxnSp>
        <p:nvCxnSpPr>
          <p:cNvPr id="1486" name="Google Shape;1486;p118"/>
          <p:cNvCxnSpPr/>
          <p:nvPr/>
        </p:nvCxnSpPr>
        <p:spPr>
          <a:xfrm flipH="1" rot="10800000">
            <a:off x="1394950" y="3417850"/>
            <a:ext cx="918900" cy="449700"/>
          </a:xfrm>
          <a:prstGeom prst="straightConnector1">
            <a:avLst/>
          </a:prstGeom>
          <a:noFill/>
          <a:ln cap="flat" cmpd="sng" w="28575">
            <a:solidFill>
              <a:srgbClr val="FF0000"/>
            </a:solidFill>
            <a:prstDash val="solid"/>
            <a:round/>
            <a:headEnd len="med" w="med" type="none"/>
            <a:tailEnd len="med" w="med" type="triangle"/>
          </a:ln>
        </p:spPr>
      </p:cxnSp>
      <p:sp>
        <p:nvSpPr>
          <p:cNvPr id="1487" name="Google Shape;1487;p118"/>
          <p:cNvSpPr txBox="1"/>
          <p:nvPr/>
        </p:nvSpPr>
        <p:spPr>
          <a:xfrm>
            <a:off x="462800" y="3728700"/>
            <a:ext cx="11238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Eval and backtrack!</a:t>
            </a:r>
            <a:endParaRPr>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19"/>
          <p:cNvSpPr txBox="1"/>
          <p:nvPr/>
        </p:nvSpPr>
        <p:spPr>
          <a:xfrm>
            <a:off x="1642050" y="132425"/>
            <a:ext cx="5859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Summary</a:t>
            </a:r>
            <a:endParaRPr b="0" i="0" sz="1400" u="none" cap="none" strike="noStrike">
              <a:solidFill>
                <a:srgbClr val="02236D"/>
              </a:solidFill>
              <a:latin typeface="Lora"/>
              <a:ea typeface="Lora"/>
              <a:cs typeface="Lora"/>
              <a:sym typeface="Lora"/>
            </a:endParaRPr>
          </a:p>
        </p:txBody>
      </p:sp>
      <p:sp>
        <p:nvSpPr>
          <p:cNvPr id="1493" name="Google Shape;1493;p119"/>
          <p:cNvSpPr txBox="1"/>
          <p:nvPr/>
        </p:nvSpPr>
        <p:spPr>
          <a:xfrm>
            <a:off x="645075" y="930250"/>
            <a:ext cx="7733100" cy="12066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rgbClr val="000000"/>
              </a:buClr>
              <a:buSzPts val="1600"/>
              <a:buFont typeface="Lora"/>
              <a:buChar char="❖"/>
            </a:pPr>
            <a:r>
              <a:rPr lang="en" sz="1600">
                <a:latin typeface="Lora"/>
                <a:ea typeface="Lora"/>
                <a:cs typeface="Lora"/>
                <a:sym typeface="Lora"/>
              </a:rPr>
              <a:t>Inference/training methods to improve agent performance</a:t>
            </a:r>
            <a:endParaRPr b="1" sz="1600">
              <a:solidFill>
                <a:srgbClr val="FF9900"/>
              </a:solidFill>
              <a:latin typeface="Lora"/>
              <a:ea typeface="Lora"/>
              <a:cs typeface="Lora"/>
              <a:sym typeface="Lora"/>
            </a:endParaRPr>
          </a:p>
          <a:p>
            <a:pPr indent="-330200" lvl="0" marL="914400" rtl="0" algn="l">
              <a:lnSpc>
                <a:spcPct val="115000"/>
              </a:lnSpc>
              <a:spcBef>
                <a:spcPts val="0"/>
              </a:spcBef>
              <a:spcAft>
                <a:spcPts val="0"/>
              </a:spcAft>
              <a:buClr>
                <a:schemeClr val="dk2"/>
              </a:buClr>
              <a:buSzPts val="1600"/>
              <a:buFont typeface="Lora"/>
              <a:buChar char="-"/>
            </a:pPr>
            <a:r>
              <a:rPr lang="en" sz="1600">
                <a:solidFill>
                  <a:schemeClr val="accent1"/>
                </a:solidFill>
                <a:latin typeface="Lora"/>
                <a:ea typeface="Lora"/>
                <a:cs typeface="Lora"/>
                <a:sym typeface="Lora"/>
              </a:rPr>
              <a:t>R-MCTS</a:t>
            </a:r>
            <a:r>
              <a:rPr lang="en" sz="1600">
                <a:solidFill>
                  <a:schemeClr val="dk2"/>
                </a:solidFill>
                <a:latin typeface="Lora"/>
                <a:ea typeface="Lora"/>
                <a:cs typeface="Lora"/>
                <a:sym typeface="Lora"/>
              </a:rPr>
              <a:t> improves agent performance at </a:t>
            </a:r>
            <a:r>
              <a:rPr lang="en" sz="1600">
                <a:solidFill>
                  <a:schemeClr val="accent1"/>
                </a:solidFill>
                <a:latin typeface="Lora"/>
                <a:ea typeface="Lora"/>
                <a:cs typeface="Lora"/>
                <a:sym typeface="Lora"/>
              </a:rPr>
              <a:t>inference-time</a:t>
            </a:r>
            <a:endParaRPr sz="1600">
              <a:solidFill>
                <a:schemeClr val="accent1"/>
              </a:solidFill>
              <a:latin typeface="Lora"/>
              <a:ea typeface="Lora"/>
              <a:cs typeface="Lora"/>
              <a:sym typeface="Lora"/>
            </a:endParaRPr>
          </a:p>
          <a:p>
            <a:pPr indent="-330200" lvl="0" marL="914400" rtl="0" algn="l">
              <a:lnSpc>
                <a:spcPct val="115000"/>
              </a:lnSpc>
              <a:spcBef>
                <a:spcPts val="0"/>
              </a:spcBef>
              <a:spcAft>
                <a:spcPts val="0"/>
              </a:spcAft>
              <a:buClr>
                <a:schemeClr val="dk2"/>
              </a:buClr>
              <a:buSzPts val="1600"/>
              <a:buFont typeface="Lora"/>
              <a:buChar char="-"/>
            </a:pPr>
            <a:r>
              <a:rPr lang="en" sz="1600">
                <a:solidFill>
                  <a:schemeClr val="accent1"/>
                </a:solidFill>
                <a:latin typeface="Lora"/>
                <a:ea typeface="Lora"/>
                <a:cs typeface="Lora"/>
                <a:sym typeface="Lora"/>
              </a:rPr>
              <a:t>Exploratory Learning</a:t>
            </a:r>
            <a:r>
              <a:rPr lang="en" sz="1600">
                <a:solidFill>
                  <a:schemeClr val="dk2"/>
                </a:solidFill>
                <a:latin typeface="Lora"/>
                <a:ea typeface="Lora"/>
                <a:cs typeface="Lora"/>
                <a:sym typeface="Lora"/>
              </a:rPr>
              <a:t> improve agent performance at </a:t>
            </a:r>
            <a:r>
              <a:rPr lang="en" sz="1600">
                <a:solidFill>
                  <a:schemeClr val="accent1"/>
                </a:solidFill>
                <a:latin typeface="Lora"/>
                <a:ea typeface="Lora"/>
                <a:cs typeface="Lora"/>
                <a:sym typeface="Lora"/>
              </a:rPr>
              <a:t>training-time</a:t>
            </a:r>
            <a:endParaRPr sz="1600">
              <a:solidFill>
                <a:schemeClr val="accent1"/>
              </a:solidFill>
              <a:latin typeface="Lora"/>
              <a:ea typeface="Lora"/>
              <a:cs typeface="Lora"/>
              <a:sym typeface="Lora"/>
            </a:endParaRPr>
          </a:p>
        </p:txBody>
      </p:sp>
      <p:pic>
        <p:nvPicPr>
          <p:cNvPr id="1494" name="Google Shape;1494;p119"/>
          <p:cNvPicPr preferRelativeResize="0"/>
          <p:nvPr/>
        </p:nvPicPr>
        <p:blipFill rotWithShape="1">
          <a:blip r:embed="rId3">
            <a:alphaModFix/>
          </a:blip>
          <a:srcRect b="2663" l="50381" r="762" t="6418"/>
          <a:stretch/>
        </p:blipFill>
        <p:spPr>
          <a:xfrm>
            <a:off x="5465700" y="2136850"/>
            <a:ext cx="2269374" cy="1503651"/>
          </a:xfrm>
          <a:prstGeom prst="rect">
            <a:avLst/>
          </a:prstGeom>
          <a:noFill/>
          <a:ln>
            <a:noFill/>
          </a:ln>
        </p:spPr>
      </p:pic>
      <p:pic>
        <p:nvPicPr>
          <p:cNvPr id="1495" name="Google Shape;1495;p119"/>
          <p:cNvPicPr preferRelativeResize="0"/>
          <p:nvPr/>
        </p:nvPicPr>
        <p:blipFill>
          <a:blip r:embed="rId4">
            <a:alphaModFix/>
          </a:blip>
          <a:stretch>
            <a:fillRect/>
          </a:stretch>
        </p:blipFill>
        <p:spPr>
          <a:xfrm>
            <a:off x="1638250" y="2375600"/>
            <a:ext cx="3040800" cy="1178549"/>
          </a:xfrm>
          <a:prstGeom prst="rect">
            <a:avLst/>
          </a:prstGeom>
          <a:noFill/>
          <a:ln>
            <a:noFill/>
          </a:ln>
        </p:spPr>
      </p:pic>
      <p:sp>
        <p:nvSpPr>
          <p:cNvPr id="1496" name="Google Shape;1496;p119"/>
          <p:cNvSpPr txBox="1"/>
          <p:nvPr/>
        </p:nvSpPr>
        <p:spPr>
          <a:xfrm>
            <a:off x="1684525" y="2098100"/>
            <a:ext cx="12033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R-MCTS</a:t>
            </a:r>
            <a:endParaRPr b="1" sz="12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20"/>
          <p:cNvSpPr txBox="1"/>
          <p:nvPr/>
        </p:nvSpPr>
        <p:spPr>
          <a:xfrm>
            <a:off x="1642050" y="132425"/>
            <a:ext cx="5859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02236D"/>
                </a:solidFill>
                <a:latin typeface="Lora"/>
                <a:ea typeface="Lora"/>
                <a:cs typeface="Lora"/>
                <a:sym typeface="Lora"/>
              </a:rPr>
              <a:t>Summary</a:t>
            </a:r>
            <a:endParaRPr b="0" i="0" sz="1400" u="none" cap="none" strike="noStrike">
              <a:solidFill>
                <a:srgbClr val="02236D"/>
              </a:solidFill>
              <a:latin typeface="Lora"/>
              <a:ea typeface="Lora"/>
              <a:cs typeface="Lora"/>
              <a:sym typeface="Lora"/>
            </a:endParaRPr>
          </a:p>
        </p:txBody>
      </p:sp>
      <p:sp>
        <p:nvSpPr>
          <p:cNvPr id="1502" name="Google Shape;1502;p120"/>
          <p:cNvSpPr txBox="1"/>
          <p:nvPr/>
        </p:nvSpPr>
        <p:spPr>
          <a:xfrm>
            <a:off x="645075" y="930250"/>
            <a:ext cx="7733100" cy="12066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rgbClr val="000000"/>
              </a:buClr>
              <a:buSzPts val="1600"/>
              <a:buFont typeface="Lora"/>
              <a:buChar char="❖"/>
            </a:pPr>
            <a:r>
              <a:rPr lang="en" sz="1600">
                <a:latin typeface="Lora"/>
                <a:ea typeface="Lora"/>
                <a:cs typeface="Lora"/>
                <a:sym typeface="Lora"/>
              </a:rPr>
              <a:t>Inference/training methods to improve agent performance</a:t>
            </a:r>
            <a:endParaRPr b="1" sz="1600">
              <a:solidFill>
                <a:srgbClr val="FF9900"/>
              </a:solidFill>
              <a:latin typeface="Lora"/>
              <a:ea typeface="Lora"/>
              <a:cs typeface="Lora"/>
              <a:sym typeface="Lora"/>
            </a:endParaRPr>
          </a:p>
          <a:p>
            <a:pPr indent="-330200" lvl="0" marL="914400" rtl="0" algn="l">
              <a:lnSpc>
                <a:spcPct val="115000"/>
              </a:lnSpc>
              <a:spcBef>
                <a:spcPts val="0"/>
              </a:spcBef>
              <a:spcAft>
                <a:spcPts val="0"/>
              </a:spcAft>
              <a:buClr>
                <a:schemeClr val="dk2"/>
              </a:buClr>
              <a:buSzPts val="1600"/>
              <a:buFont typeface="Lora"/>
              <a:buChar char="-"/>
            </a:pPr>
            <a:r>
              <a:rPr lang="en" sz="1600">
                <a:solidFill>
                  <a:schemeClr val="accent1"/>
                </a:solidFill>
                <a:latin typeface="Lora"/>
                <a:ea typeface="Lora"/>
                <a:cs typeface="Lora"/>
                <a:sym typeface="Lora"/>
              </a:rPr>
              <a:t>R-MCTS</a:t>
            </a:r>
            <a:r>
              <a:rPr lang="en" sz="1600">
                <a:solidFill>
                  <a:schemeClr val="dk2"/>
                </a:solidFill>
                <a:latin typeface="Lora"/>
                <a:ea typeface="Lora"/>
                <a:cs typeface="Lora"/>
                <a:sym typeface="Lora"/>
              </a:rPr>
              <a:t> to improve agent performance at </a:t>
            </a:r>
            <a:r>
              <a:rPr lang="en" sz="1600">
                <a:solidFill>
                  <a:schemeClr val="accent1"/>
                </a:solidFill>
                <a:latin typeface="Lora"/>
                <a:ea typeface="Lora"/>
                <a:cs typeface="Lora"/>
                <a:sym typeface="Lora"/>
              </a:rPr>
              <a:t>inference-time</a:t>
            </a:r>
            <a:endParaRPr sz="1600">
              <a:solidFill>
                <a:schemeClr val="accent1"/>
              </a:solidFill>
              <a:latin typeface="Lora"/>
              <a:ea typeface="Lora"/>
              <a:cs typeface="Lora"/>
              <a:sym typeface="Lora"/>
            </a:endParaRPr>
          </a:p>
          <a:p>
            <a:pPr indent="-330200" lvl="0" marL="914400" rtl="0" algn="l">
              <a:lnSpc>
                <a:spcPct val="115000"/>
              </a:lnSpc>
              <a:spcBef>
                <a:spcPts val="0"/>
              </a:spcBef>
              <a:spcAft>
                <a:spcPts val="0"/>
              </a:spcAft>
              <a:buClr>
                <a:schemeClr val="dk2"/>
              </a:buClr>
              <a:buSzPts val="1600"/>
              <a:buFont typeface="Lora"/>
              <a:buChar char="-"/>
            </a:pPr>
            <a:r>
              <a:rPr lang="en" sz="1600">
                <a:solidFill>
                  <a:schemeClr val="accent1"/>
                </a:solidFill>
                <a:latin typeface="Lora"/>
                <a:ea typeface="Lora"/>
                <a:cs typeface="Lora"/>
                <a:sym typeface="Lora"/>
              </a:rPr>
              <a:t>Exploratory Learning</a:t>
            </a:r>
            <a:r>
              <a:rPr lang="en" sz="1600">
                <a:solidFill>
                  <a:schemeClr val="dk2"/>
                </a:solidFill>
                <a:latin typeface="Lora"/>
                <a:ea typeface="Lora"/>
                <a:cs typeface="Lora"/>
                <a:sym typeface="Lora"/>
              </a:rPr>
              <a:t> to improve agent performance at </a:t>
            </a:r>
            <a:r>
              <a:rPr lang="en" sz="1600">
                <a:solidFill>
                  <a:schemeClr val="accent1"/>
                </a:solidFill>
                <a:latin typeface="Lora"/>
                <a:ea typeface="Lora"/>
                <a:cs typeface="Lora"/>
                <a:sym typeface="Lora"/>
              </a:rPr>
              <a:t>training-time</a:t>
            </a:r>
            <a:endParaRPr sz="1600">
              <a:solidFill>
                <a:schemeClr val="accent1"/>
              </a:solidFill>
              <a:latin typeface="Lora"/>
              <a:ea typeface="Lora"/>
              <a:cs typeface="Lora"/>
              <a:sym typeface="Lora"/>
            </a:endParaRPr>
          </a:p>
        </p:txBody>
      </p:sp>
      <p:sp>
        <p:nvSpPr>
          <p:cNvPr id="1503" name="Google Shape;1503;p120"/>
          <p:cNvSpPr txBox="1"/>
          <p:nvPr/>
        </p:nvSpPr>
        <p:spPr>
          <a:xfrm>
            <a:off x="565750" y="3553000"/>
            <a:ext cx="7481400" cy="14901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rgbClr val="000000"/>
              </a:buClr>
              <a:buSzPts val="1600"/>
              <a:buFont typeface="Lora"/>
              <a:buChar char="❖"/>
            </a:pPr>
            <a:r>
              <a:rPr lang="en" sz="1600">
                <a:latin typeface="Lora"/>
                <a:ea typeface="Lora"/>
                <a:cs typeface="Lora"/>
                <a:sym typeface="Lora"/>
              </a:rPr>
              <a:t>Future work</a:t>
            </a:r>
            <a:endParaRPr b="1" sz="1600">
              <a:solidFill>
                <a:srgbClr val="FF9900"/>
              </a:solidFill>
              <a:latin typeface="Lora"/>
              <a:ea typeface="Lora"/>
              <a:cs typeface="Lora"/>
              <a:sym typeface="Lora"/>
            </a:endParaRPr>
          </a:p>
          <a:p>
            <a:pPr indent="-330200" lvl="0" marL="914400" rtl="0" algn="l">
              <a:lnSpc>
                <a:spcPct val="115000"/>
              </a:lnSpc>
              <a:spcBef>
                <a:spcPts val="0"/>
              </a:spcBef>
              <a:spcAft>
                <a:spcPts val="0"/>
              </a:spcAft>
              <a:buClr>
                <a:schemeClr val="dk2"/>
              </a:buClr>
              <a:buSzPts val="1600"/>
              <a:buFont typeface="Lora"/>
              <a:buChar char="-"/>
            </a:pPr>
            <a:r>
              <a:rPr lang="en" sz="1600">
                <a:solidFill>
                  <a:schemeClr val="dk2"/>
                </a:solidFill>
                <a:latin typeface="Lora"/>
                <a:ea typeface="Lora"/>
                <a:cs typeface="Lora"/>
                <a:sym typeface="Lora"/>
              </a:rPr>
              <a:t>RL methods to reduce reliance on tree search</a:t>
            </a:r>
            <a:endParaRPr sz="1600">
              <a:solidFill>
                <a:schemeClr val="dk2"/>
              </a:solidFill>
              <a:latin typeface="Lora"/>
              <a:ea typeface="Lora"/>
              <a:cs typeface="Lora"/>
              <a:sym typeface="Lora"/>
            </a:endParaRPr>
          </a:p>
          <a:p>
            <a:pPr indent="-330200" lvl="0" marL="914400" rtl="0" algn="l">
              <a:lnSpc>
                <a:spcPct val="115000"/>
              </a:lnSpc>
              <a:spcBef>
                <a:spcPts val="0"/>
              </a:spcBef>
              <a:spcAft>
                <a:spcPts val="0"/>
              </a:spcAft>
              <a:buClr>
                <a:schemeClr val="dk2"/>
              </a:buClr>
              <a:buSzPts val="1600"/>
              <a:buFont typeface="Lora"/>
              <a:buChar char="-"/>
            </a:pPr>
            <a:r>
              <a:rPr lang="en" sz="1600">
                <a:solidFill>
                  <a:schemeClr val="dk2"/>
                </a:solidFill>
                <a:latin typeface="Lora"/>
                <a:ea typeface="Lora"/>
                <a:cs typeface="Lora"/>
                <a:sym typeface="Lora"/>
              </a:rPr>
              <a:t>Model predictive control (</a:t>
            </a:r>
            <a:r>
              <a:rPr lang="en" sz="1600">
                <a:solidFill>
                  <a:schemeClr val="dk2"/>
                </a:solidFill>
                <a:latin typeface="Lora"/>
                <a:ea typeface="Lora"/>
                <a:cs typeface="Lora"/>
                <a:sym typeface="Lora"/>
              </a:rPr>
              <a:t>MPC) methods to reduce expensive environment interactions</a:t>
            </a:r>
            <a:endParaRPr sz="1600">
              <a:solidFill>
                <a:schemeClr val="dk2"/>
              </a:solidFill>
              <a:latin typeface="Lora"/>
              <a:ea typeface="Lora"/>
              <a:cs typeface="Lora"/>
              <a:sym typeface="Lora"/>
            </a:endParaRPr>
          </a:p>
        </p:txBody>
      </p:sp>
      <p:pic>
        <p:nvPicPr>
          <p:cNvPr id="1504" name="Google Shape;1504;p120"/>
          <p:cNvPicPr preferRelativeResize="0"/>
          <p:nvPr/>
        </p:nvPicPr>
        <p:blipFill rotWithShape="1">
          <a:blip r:embed="rId3">
            <a:alphaModFix/>
          </a:blip>
          <a:srcRect b="2663" l="50381" r="762" t="6418"/>
          <a:stretch/>
        </p:blipFill>
        <p:spPr>
          <a:xfrm>
            <a:off x="5465700" y="2136850"/>
            <a:ext cx="2269374" cy="1503651"/>
          </a:xfrm>
          <a:prstGeom prst="rect">
            <a:avLst/>
          </a:prstGeom>
          <a:noFill/>
          <a:ln>
            <a:noFill/>
          </a:ln>
        </p:spPr>
      </p:pic>
      <p:pic>
        <p:nvPicPr>
          <p:cNvPr id="1505" name="Google Shape;1505;p120"/>
          <p:cNvPicPr preferRelativeResize="0"/>
          <p:nvPr/>
        </p:nvPicPr>
        <p:blipFill>
          <a:blip r:embed="rId4">
            <a:alphaModFix/>
          </a:blip>
          <a:stretch>
            <a:fillRect/>
          </a:stretch>
        </p:blipFill>
        <p:spPr>
          <a:xfrm>
            <a:off x="1638250" y="2375600"/>
            <a:ext cx="3040800" cy="1178549"/>
          </a:xfrm>
          <a:prstGeom prst="rect">
            <a:avLst/>
          </a:prstGeom>
          <a:noFill/>
          <a:ln>
            <a:noFill/>
          </a:ln>
        </p:spPr>
      </p:pic>
      <p:sp>
        <p:nvSpPr>
          <p:cNvPr id="1506" name="Google Shape;1506;p120"/>
          <p:cNvSpPr txBox="1"/>
          <p:nvPr/>
        </p:nvSpPr>
        <p:spPr>
          <a:xfrm>
            <a:off x="1684525" y="2098100"/>
            <a:ext cx="12033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R-MCTS</a:t>
            </a:r>
            <a:endParaRPr b="1" sz="1200">
              <a:solidFill>
                <a:schemeClr val="dk1"/>
              </a:solidFill>
            </a:endParaRPr>
          </a:p>
        </p:txBody>
      </p:sp>
      <p:sp>
        <p:nvSpPr>
          <p:cNvPr id="1507" name="Google Shape;1507;p120"/>
          <p:cNvSpPr/>
          <p:nvPr/>
        </p:nvSpPr>
        <p:spPr>
          <a:xfrm>
            <a:off x="690100" y="809650"/>
            <a:ext cx="8036700" cy="2830800"/>
          </a:xfrm>
          <a:prstGeom prst="roundRect">
            <a:avLst>
              <a:gd fmla="val 16667" name="adj"/>
            </a:avLst>
          </a:prstGeom>
          <a:solidFill>
            <a:srgbClr val="FFFFFF">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21"/>
          <p:cNvSpPr txBox="1"/>
          <p:nvPr/>
        </p:nvSpPr>
        <p:spPr>
          <a:xfrm>
            <a:off x="1885950" y="476250"/>
            <a:ext cx="5610300" cy="5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Ongoing and Future Work</a:t>
            </a:r>
            <a:endParaRPr sz="1800">
              <a:solidFill>
                <a:schemeClr val="dk2"/>
              </a:solidFill>
            </a:endParaRPr>
          </a:p>
        </p:txBody>
      </p:sp>
      <p:sp>
        <p:nvSpPr>
          <p:cNvPr id="1513" name="Google Shape;1513;p121"/>
          <p:cNvSpPr txBox="1"/>
          <p:nvPr/>
        </p:nvSpPr>
        <p:spPr>
          <a:xfrm>
            <a:off x="209550" y="1729050"/>
            <a:ext cx="8591400" cy="2108700"/>
          </a:xfrm>
          <a:prstGeom prst="rect">
            <a:avLst/>
          </a:prstGeom>
          <a:noFill/>
          <a:ln>
            <a:noFill/>
          </a:ln>
        </p:spPr>
        <p:txBody>
          <a:bodyPr anchorCtr="0" anchor="t" bIns="91425" lIns="91425" spcFirstLastPara="1" rIns="91425" wrap="square" tIns="91425">
            <a:spAutoFit/>
          </a:bodyPr>
          <a:lstStyle/>
          <a:p>
            <a:pPr indent="0" lvl="0" marL="190500" rtl="0" algn="ctr">
              <a:lnSpc>
                <a:spcPct val="91283"/>
              </a:lnSpc>
              <a:spcBef>
                <a:spcPts val="600"/>
              </a:spcBef>
              <a:spcAft>
                <a:spcPts val="0"/>
              </a:spcAft>
              <a:buNone/>
            </a:pPr>
            <a:r>
              <a:rPr b="1" lang="en" sz="2750">
                <a:solidFill>
                  <a:schemeClr val="dk1"/>
                </a:solidFill>
                <a:highlight>
                  <a:srgbClr val="FFFFFF"/>
                </a:highlight>
              </a:rPr>
              <a:t>Dyna-Think: Synergizing Reasoning, Acting, and World Model Simulation in AI Agents</a:t>
            </a:r>
            <a:endParaRPr b="1" sz="2750">
              <a:solidFill>
                <a:schemeClr val="dk1"/>
              </a:solidFill>
              <a:highlight>
                <a:srgbClr val="FFFFFF"/>
              </a:highlight>
            </a:endParaRPr>
          </a:p>
          <a:p>
            <a:pPr indent="0" lvl="0" marL="190500" rtl="0" algn="ctr">
              <a:lnSpc>
                <a:spcPct val="91283"/>
              </a:lnSpc>
              <a:spcBef>
                <a:spcPts val="900"/>
              </a:spcBef>
              <a:spcAft>
                <a:spcPts val="0"/>
              </a:spcAft>
              <a:buNone/>
            </a:pPr>
            <a:r>
              <a:t/>
            </a:r>
            <a:endParaRPr b="1" sz="2750">
              <a:solidFill>
                <a:schemeClr val="dk1"/>
              </a:solidFill>
              <a:highlight>
                <a:srgbClr val="FFFFFF"/>
              </a:highlight>
            </a:endParaRPr>
          </a:p>
          <a:p>
            <a:pPr indent="0" lvl="0" marL="190500" rtl="0" algn="ctr">
              <a:lnSpc>
                <a:spcPct val="91283"/>
              </a:lnSpc>
              <a:spcBef>
                <a:spcPts val="900"/>
              </a:spcBef>
              <a:spcAft>
                <a:spcPts val="900"/>
              </a:spcAft>
              <a:buNone/>
            </a:pPr>
            <a:r>
              <a:rPr b="1" lang="en" sz="2750">
                <a:solidFill>
                  <a:schemeClr val="dk1"/>
                </a:solidFill>
                <a:highlight>
                  <a:srgbClr val="FFFFFF"/>
                </a:highlight>
              </a:rPr>
              <a:t>https://arxiv.org/abs/2506.00320</a:t>
            </a:r>
            <a:endParaRPr b="1" sz="2750">
              <a:solidFill>
                <a:schemeClr val="dk1"/>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0"/>
          <p:cNvSpPr/>
          <p:nvPr/>
        </p:nvSpPr>
        <p:spPr>
          <a:xfrm>
            <a:off x="2968875" y="863675"/>
            <a:ext cx="31230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p:txBody>
      </p:sp>
      <p:sp>
        <p:nvSpPr>
          <p:cNvPr id="242" name="Google Shape;242;p50"/>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In-Context Self-Improvement</a:t>
            </a:r>
            <a:endParaRPr b="0" i="0" sz="1400" u="none" cap="none" strike="noStrike">
              <a:solidFill>
                <a:srgbClr val="02236D"/>
              </a:solidFill>
              <a:latin typeface="Lora"/>
              <a:ea typeface="Lora"/>
              <a:cs typeface="Lora"/>
              <a:sym typeface="Lora"/>
            </a:endParaRPr>
          </a:p>
        </p:txBody>
      </p:sp>
      <p:sp>
        <p:nvSpPr>
          <p:cNvPr id="243" name="Google Shape;243;p50"/>
          <p:cNvSpPr txBox="1"/>
          <p:nvPr/>
        </p:nvSpPr>
        <p:spPr>
          <a:xfrm>
            <a:off x="1034300" y="863675"/>
            <a:ext cx="808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Input:</a:t>
            </a:r>
            <a:endParaRPr b="1" i="0" sz="1400" u="none" cap="none" strike="noStrike">
              <a:solidFill>
                <a:srgbClr val="3C78D8"/>
              </a:solidFill>
              <a:latin typeface="Lora"/>
              <a:ea typeface="Lora"/>
              <a:cs typeface="Lora"/>
              <a:sym typeface="Lora"/>
            </a:endParaRPr>
          </a:p>
        </p:txBody>
      </p:sp>
      <p:sp>
        <p:nvSpPr>
          <p:cNvPr id="244" name="Google Shape;244;p50"/>
          <p:cNvSpPr/>
          <p:nvPr/>
        </p:nvSpPr>
        <p:spPr>
          <a:xfrm>
            <a:off x="1034300" y="1886713"/>
            <a:ext cx="3084600" cy="1504500"/>
          </a:xfrm>
          <a:prstGeom prst="roundRect">
            <a:avLst>
              <a:gd fmla="val 8018"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Q: Calculate 1+2 = ?</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Ans: 3</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Q: Calculate …</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Ans: …</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245" name="Google Shape;245;p50"/>
          <p:cNvSpPr/>
          <p:nvPr/>
        </p:nvSpPr>
        <p:spPr>
          <a:xfrm>
            <a:off x="4968900" y="2193925"/>
            <a:ext cx="3084600" cy="756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Let’s think step by step:</a:t>
            </a:r>
            <a:endParaRPr b="0" i="0" sz="1400" u="none" cap="none" strike="noStrike">
              <a:solidFill>
                <a:srgbClr val="000000"/>
              </a:solidFill>
              <a:latin typeface="Lora"/>
              <a:ea typeface="Lora"/>
              <a:cs typeface="Lora"/>
              <a:sym typeface="Lora"/>
            </a:endParaRPr>
          </a:p>
        </p:txBody>
      </p:sp>
      <p:sp>
        <p:nvSpPr>
          <p:cNvPr id="246" name="Google Shape;246;p50"/>
          <p:cNvSpPr txBox="1"/>
          <p:nvPr/>
        </p:nvSpPr>
        <p:spPr>
          <a:xfrm rot="-5400000">
            <a:off x="95750" y="2425275"/>
            <a:ext cx="1435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few-shot prompt</a:t>
            </a:r>
            <a:endParaRPr b="0" i="0" sz="1200" u="none" cap="none" strike="noStrike">
              <a:solidFill>
                <a:schemeClr val="dk2"/>
              </a:solidFill>
              <a:latin typeface="Lora"/>
              <a:ea typeface="Lora"/>
              <a:cs typeface="Lora"/>
              <a:sym typeface="Lora"/>
            </a:endParaRPr>
          </a:p>
        </p:txBody>
      </p:sp>
      <p:sp>
        <p:nvSpPr>
          <p:cNvPr id="247" name="Google Shape;247;p50"/>
          <p:cNvSpPr/>
          <p:nvPr/>
        </p:nvSpPr>
        <p:spPr>
          <a:xfrm>
            <a:off x="1589175" y="4076600"/>
            <a:ext cx="899100" cy="4413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Ans: -2</a:t>
            </a:r>
            <a:endParaRPr b="0" i="0" sz="1400" u="none" cap="none" strike="noStrike">
              <a:solidFill>
                <a:srgbClr val="000000"/>
              </a:solidFill>
              <a:latin typeface="Lora"/>
              <a:ea typeface="Lora"/>
              <a:cs typeface="Lora"/>
              <a:sym typeface="Lora"/>
            </a:endParaRPr>
          </a:p>
        </p:txBody>
      </p:sp>
      <p:sp>
        <p:nvSpPr>
          <p:cNvPr id="248" name="Google Shape;248;p50"/>
          <p:cNvSpPr/>
          <p:nvPr/>
        </p:nvSpPr>
        <p:spPr>
          <a:xfrm>
            <a:off x="5042700" y="3752650"/>
            <a:ext cx="3010800" cy="1089000"/>
          </a:xfrm>
          <a:prstGeom prst="roundRect">
            <a:avLst>
              <a:gd fmla="val 8018"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a:t>
            </a:r>
            <a:r>
              <a:rPr b="0" i="0" lang="en" sz="1400" u="none" cap="none" strike="noStrike">
                <a:solidFill>
                  <a:schemeClr val="dk1"/>
                </a:solidFill>
                <a:latin typeface="Lora"/>
                <a:ea typeface="Lora"/>
                <a:cs typeface="Lora"/>
                <a:sym typeface="Lora"/>
              </a:rPr>
              <a:t>(4 * 1) - (2 * 3) = </a:t>
            </a:r>
            <a:r>
              <a:rPr b="0" i="0" lang="en" sz="1400" u="none" cap="none" strike="noStrike">
                <a:solidFill>
                  <a:srgbClr val="000000"/>
                </a:solidFill>
                <a:latin typeface="Lora"/>
                <a:ea typeface="Lora"/>
                <a:cs typeface="Lora"/>
                <a:sym typeface="Lora"/>
              </a:rPr>
              <a:t>4 - 6.</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2: 4 - 6 = -2</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Ans: -2</a:t>
            </a:r>
            <a:endParaRPr b="0" i="0" sz="1400" u="none" cap="none" strike="noStrike">
              <a:solidFill>
                <a:srgbClr val="000000"/>
              </a:solidFill>
              <a:latin typeface="Lora"/>
              <a:ea typeface="Lora"/>
              <a:cs typeface="Lora"/>
              <a:sym typeface="Lora"/>
            </a:endParaRPr>
          </a:p>
        </p:txBody>
      </p:sp>
      <p:sp>
        <p:nvSpPr>
          <p:cNvPr id="249" name="Google Shape;249;p50"/>
          <p:cNvSpPr/>
          <p:nvPr/>
        </p:nvSpPr>
        <p:spPr>
          <a:xfrm>
            <a:off x="1034300" y="2949913"/>
            <a:ext cx="3084600" cy="441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250" name="Google Shape;250;p50"/>
          <p:cNvSpPr/>
          <p:nvPr/>
        </p:nvSpPr>
        <p:spPr>
          <a:xfrm>
            <a:off x="4969050" y="2193925"/>
            <a:ext cx="3084600" cy="383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251" name="Google Shape;251;p50"/>
          <p:cNvSpPr txBox="1"/>
          <p:nvPr/>
        </p:nvSpPr>
        <p:spPr>
          <a:xfrm rot="-5400000">
            <a:off x="4067050" y="2402950"/>
            <a:ext cx="1435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chain-of-thought</a:t>
            </a:r>
            <a:endParaRPr b="0" i="0" sz="1200" u="none" cap="none" strike="noStrike">
              <a:solidFill>
                <a:schemeClr val="dk2"/>
              </a:solidFill>
              <a:latin typeface="Lora"/>
              <a:ea typeface="Lora"/>
              <a:cs typeface="Lora"/>
              <a:sym typeface="Lora"/>
            </a:endParaRPr>
          </a:p>
        </p:txBody>
      </p:sp>
      <p:pic>
        <p:nvPicPr>
          <p:cNvPr id="252" name="Google Shape;252;p50"/>
          <p:cNvPicPr preferRelativeResize="0"/>
          <p:nvPr/>
        </p:nvPicPr>
        <p:blipFill rotWithShape="1">
          <a:blip r:embed="rId3">
            <a:alphaModFix/>
          </a:blip>
          <a:srcRect b="0" l="0" r="0" t="0"/>
          <a:stretch/>
        </p:blipFill>
        <p:spPr>
          <a:xfrm>
            <a:off x="835275" y="3864875"/>
            <a:ext cx="653025" cy="653025"/>
          </a:xfrm>
          <a:prstGeom prst="rect">
            <a:avLst/>
          </a:prstGeom>
          <a:noFill/>
          <a:ln>
            <a:noFill/>
          </a:ln>
        </p:spPr>
      </p:pic>
      <p:pic>
        <p:nvPicPr>
          <p:cNvPr id="253" name="Google Shape;253;p50"/>
          <p:cNvPicPr preferRelativeResize="0"/>
          <p:nvPr/>
        </p:nvPicPr>
        <p:blipFill rotWithShape="1">
          <a:blip r:embed="rId3">
            <a:alphaModFix/>
          </a:blip>
          <a:srcRect b="0" l="0" r="0" t="0"/>
          <a:stretch/>
        </p:blipFill>
        <p:spPr>
          <a:xfrm>
            <a:off x="4352588" y="3864875"/>
            <a:ext cx="653025" cy="653025"/>
          </a:xfrm>
          <a:prstGeom prst="rect">
            <a:avLst/>
          </a:prstGeom>
          <a:noFill/>
          <a:ln>
            <a:noFill/>
          </a:ln>
        </p:spPr>
      </p:pic>
      <p:cxnSp>
        <p:nvCxnSpPr>
          <p:cNvPr id="254" name="Google Shape;254;p50"/>
          <p:cNvCxnSpPr/>
          <p:nvPr/>
        </p:nvCxnSpPr>
        <p:spPr>
          <a:xfrm flipH="1">
            <a:off x="2768275" y="1372200"/>
            <a:ext cx="586200" cy="447300"/>
          </a:xfrm>
          <a:prstGeom prst="straightConnector1">
            <a:avLst/>
          </a:prstGeom>
          <a:noFill/>
          <a:ln cap="flat" cmpd="sng" w="28575">
            <a:solidFill>
              <a:schemeClr val="dk2"/>
            </a:solidFill>
            <a:prstDash val="solid"/>
            <a:round/>
            <a:headEnd len="sm" w="sm" type="none"/>
            <a:tailEnd len="med" w="med" type="triangle"/>
          </a:ln>
        </p:spPr>
      </p:cxnSp>
      <p:cxnSp>
        <p:nvCxnSpPr>
          <p:cNvPr id="255" name="Google Shape;255;p50"/>
          <p:cNvCxnSpPr/>
          <p:nvPr/>
        </p:nvCxnSpPr>
        <p:spPr>
          <a:xfrm>
            <a:off x="5388325" y="1372200"/>
            <a:ext cx="586200" cy="447300"/>
          </a:xfrm>
          <a:prstGeom prst="straightConnector1">
            <a:avLst/>
          </a:prstGeom>
          <a:noFill/>
          <a:ln cap="flat" cmpd="sng" w="28575">
            <a:solidFill>
              <a:schemeClr val="dk2"/>
            </a:solidFill>
            <a:prstDash val="solid"/>
            <a:round/>
            <a:headEnd len="sm" w="sm" type="none"/>
            <a:tailEnd len="med" w="med" type="triangle"/>
          </a:ln>
        </p:spPr>
      </p:cxnSp>
      <p:cxnSp>
        <p:nvCxnSpPr>
          <p:cNvPr id="256" name="Google Shape;256;p50"/>
          <p:cNvCxnSpPr/>
          <p:nvPr/>
        </p:nvCxnSpPr>
        <p:spPr>
          <a:xfrm>
            <a:off x="2488275" y="3475575"/>
            <a:ext cx="2400" cy="457200"/>
          </a:xfrm>
          <a:prstGeom prst="straightConnector1">
            <a:avLst/>
          </a:prstGeom>
          <a:noFill/>
          <a:ln cap="flat" cmpd="sng" w="28575">
            <a:solidFill>
              <a:schemeClr val="dk2"/>
            </a:solidFill>
            <a:prstDash val="solid"/>
            <a:round/>
            <a:headEnd len="sm" w="sm" type="none"/>
            <a:tailEnd len="med" w="med" type="triangle"/>
          </a:ln>
        </p:spPr>
      </p:cxnSp>
      <p:cxnSp>
        <p:nvCxnSpPr>
          <p:cNvPr id="257" name="Google Shape;257;p50"/>
          <p:cNvCxnSpPr/>
          <p:nvPr/>
        </p:nvCxnSpPr>
        <p:spPr>
          <a:xfrm>
            <a:off x="6510000" y="3182575"/>
            <a:ext cx="2400" cy="457200"/>
          </a:xfrm>
          <a:prstGeom prst="straightConnector1">
            <a:avLst/>
          </a:prstGeom>
          <a:noFill/>
          <a:ln cap="flat" cmpd="sng" w="28575">
            <a:solidFill>
              <a:schemeClr val="dk2"/>
            </a:solidFill>
            <a:prstDash val="solid"/>
            <a:round/>
            <a:headEnd len="sm" w="sm" type="none"/>
            <a:tailEnd len="med" w="med" type="triangle"/>
          </a:ln>
        </p:spPr>
      </p:cxnSp>
      <p:sp>
        <p:nvSpPr>
          <p:cNvPr id="258" name="Google Shape;258;p50"/>
          <p:cNvSpPr/>
          <p:nvPr/>
        </p:nvSpPr>
        <p:spPr>
          <a:xfrm>
            <a:off x="1589175" y="4076600"/>
            <a:ext cx="899100" cy="441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sp>
        <p:nvSpPr>
          <p:cNvPr id="259" name="Google Shape;259;p50"/>
          <p:cNvSpPr/>
          <p:nvPr/>
        </p:nvSpPr>
        <p:spPr>
          <a:xfrm>
            <a:off x="5042700" y="4400550"/>
            <a:ext cx="899100" cy="441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ora"/>
              <a:ea typeface="Lora"/>
              <a:cs typeface="Lora"/>
              <a:sym typeface="Lora"/>
            </a:endParaRPr>
          </a:p>
        </p:txBody>
      </p:sp>
      <p:pic>
        <p:nvPicPr>
          <p:cNvPr id="260" name="Google Shape;260;p50"/>
          <p:cNvPicPr preferRelativeResize="0"/>
          <p:nvPr/>
        </p:nvPicPr>
        <p:blipFill rotWithShape="1">
          <a:blip r:embed="rId4">
            <a:alphaModFix/>
          </a:blip>
          <a:srcRect b="0" l="0" r="0" t="0"/>
          <a:stretch/>
        </p:blipFill>
        <p:spPr>
          <a:xfrm>
            <a:off x="8090600" y="4400550"/>
            <a:ext cx="392100" cy="392100"/>
          </a:xfrm>
          <a:prstGeom prst="rect">
            <a:avLst/>
          </a:prstGeom>
          <a:noFill/>
          <a:ln>
            <a:noFill/>
          </a:ln>
        </p:spPr>
      </p:pic>
      <p:pic>
        <p:nvPicPr>
          <p:cNvPr id="261" name="Google Shape;261;p50"/>
          <p:cNvPicPr preferRelativeResize="0"/>
          <p:nvPr/>
        </p:nvPicPr>
        <p:blipFill rotWithShape="1">
          <a:blip r:embed="rId4">
            <a:alphaModFix/>
          </a:blip>
          <a:srcRect b="0" l="0" r="0" t="0"/>
          <a:stretch/>
        </p:blipFill>
        <p:spPr>
          <a:xfrm>
            <a:off x="2576775" y="4101200"/>
            <a:ext cx="392100" cy="392100"/>
          </a:xfrm>
          <a:prstGeom prst="rect">
            <a:avLst/>
          </a:prstGeom>
          <a:noFill/>
          <a:ln>
            <a:noFill/>
          </a:ln>
        </p:spPr>
      </p:pic>
      <p:sp>
        <p:nvSpPr>
          <p:cNvPr id="262" name="Google Shape;262;p50"/>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2</a:t>
            </a:r>
            <a:endParaRPr b="0" i="0" sz="1200" u="none" cap="none" strike="noStrike">
              <a:solidFill>
                <a:schemeClr val="dk2"/>
              </a:solidFill>
              <a:latin typeface="Lora"/>
              <a:ea typeface="Lora"/>
              <a:cs typeface="Lora"/>
              <a:sym typeface="Lor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22"/>
          <p:cNvSpPr txBox="1"/>
          <p:nvPr>
            <p:ph type="title"/>
          </p:nvPr>
        </p:nvSpPr>
        <p:spPr>
          <a:xfrm>
            <a:off x="221700" y="401938"/>
            <a:ext cx="88530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Helvetica Neue"/>
              <a:buNone/>
            </a:pPr>
            <a:r>
              <a:rPr lang="en" sz="3000">
                <a:solidFill>
                  <a:srgbClr val="02236D"/>
                </a:solidFill>
                <a:latin typeface="Helvetica Neue"/>
                <a:ea typeface="Helvetica Neue"/>
                <a:cs typeface="Helvetica Neue"/>
                <a:sym typeface="Helvetica Neue"/>
              </a:rPr>
              <a:t>Arklex: Agent-First</a:t>
            </a:r>
            <a:r>
              <a:rPr lang="en" sz="3000">
                <a:latin typeface="Helvetica Neue"/>
                <a:ea typeface="Helvetica Neue"/>
                <a:cs typeface="Helvetica Neue"/>
                <a:sym typeface="Helvetica Neue"/>
              </a:rPr>
              <a:t> </a:t>
            </a:r>
            <a:r>
              <a:rPr lang="en" sz="3000">
                <a:solidFill>
                  <a:srgbClr val="02236D"/>
                </a:solidFill>
                <a:latin typeface="Helvetica Neue"/>
                <a:ea typeface="Helvetica Neue"/>
                <a:cs typeface="Helvetica Neue"/>
                <a:sym typeface="Helvetica Neue"/>
              </a:rPr>
              <a:t>Organization Framework</a:t>
            </a:r>
            <a:endParaRPr sz="3000">
              <a:latin typeface="Helvetica Neue"/>
              <a:ea typeface="Helvetica Neue"/>
              <a:cs typeface="Helvetica Neue"/>
              <a:sym typeface="Helvetica Neue"/>
            </a:endParaRPr>
          </a:p>
        </p:txBody>
      </p:sp>
      <p:pic>
        <p:nvPicPr>
          <p:cNvPr id="1519" name="Google Shape;1519;p122"/>
          <p:cNvPicPr preferRelativeResize="0"/>
          <p:nvPr/>
        </p:nvPicPr>
        <p:blipFill rotWithShape="1">
          <a:blip r:embed="rId3">
            <a:alphaModFix/>
          </a:blip>
          <a:srcRect b="0" l="0" r="0" t="0"/>
          <a:stretch/>
        </p:blipFill>
        <p:spPr>
          <a:xfrm>
            <a:off x="0" y="1322525"/>
            <a:ext cx="9144003" cy="2830721"/>
          </a:xfrm>
          <a:prstGeom prst="rect">
            <a:avLst/>
          </a:prstGeom>
          <a:noFill/>
          <a:ln>
            <a:noFill/>
          </a:ln>
        </p:spPr>
      </p:pic>
      <p:sp>
        <p:nvSpPr>
          <p:cNvPr id="1520" name="Google Shape;1520;p122"/>
          <p:cNvSpPr txBox="1"/>
          <p:nvPr/>
        </p:nvSpPr>
        <p:spPr>
          <a:xfrm>
            <a:off x="5676900" y="4166435"/>
            <a:ext cx="3397800" cy="132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600">
                <a:solidFill>
                  <a:schemeClr val="hlink"/>
                </a:solidFill>
                <a:latin typeface="Calibri"/>
                <a:ea typeface="Calibri"/>
                <a:cs typeface="Calibri"/>
                <a:sym typeface="Calibri"/>
              </a:rPr>
              <a:t>Join Arklex Open-source Community:</a:t>
            </a:r>
            <a:endParaRPr sz="1600" u="sng">
              <a:solidFill>
                <a:schemeClr val="hlink"/>
              </a:solidFill>
              <a:latin typeface="Calibri"/>
              <a:ea typeface="Calibri"/>
              <a:cs typeface="Calibri"/>
              <a:sym typeface="Calibri"/>
              <a:hlinkClick r:id="rId4"/>
            </a:endParaRPr>
          </a:p>
          <a:p>
            <a:pPr indent="0" lvl="0" marL="0" marR="0" rtl="0" algn="l">
              <a:lnSpc>
                <a:spcPct val="115000"/>
              </a:lnSpc>
              <a:spcBef>
                <a:spcPts val="0"/>
              </a:spcBef>
              <a:spcAft>
                <a:spcPts val="0"/>
              </a:spcAft>
              <a:buNone/>
            </a:pPr>
            <a:r>
              <a:rPr lang="en" sz="1600" u="sng">
                <a:solidFill>
                  <a:schemeClr val="hlink"/>
                </a:solidFill>
                <a:latin typeface="Calibri"/>
                <a:ea typeface="Calibri"/>
                <a:cs typeface="Calibri"/>
                <a:sym typeface="Calibri"/>
                <a:hlinkClick r:id="rId5"/>
              </a:rPr>
              <a:t>Github</a:t>
            </a:r>
            <a:r>
              <a:rPr lang="en" sz="1600">
                <a:solidFill>
                  <a:schemeClr val="dk2"/>
                </a:solidFill>
                <a:latin typeface="Calibri"/>
                <a:ea typeface="Calibri"/>
                <a:cs typeface="Calibri"/>
                <a:sym typeface="Calibri"/>
              </a:rPr>
              <a:t>  </a:t>
            </a:r>
            <a:r>
              <a:rPr lang="en" sz="1600" u="sng">
                <a:solidFill>
                  <a:schemeClr val="hlink"/>
                </a:solidFill>
                <a:latin typeface="Calibri"/>
                <a:ea typeface="Calibri"/>
                <a:cs typeface="Calibri"/>
                <a:sym typeface="Calibri"/>
                <a:hlinkClick r:id="rId6"/>
              </a:rPr>
              <a:t>Documentation</a:t>
            </a:r>
            <a:r>
              <a:rPr lang="en" sz="1600">
                <a:solidFill>
                  <a:schemeClr val="hlink"/>
                </a:solidFill>
                <a:latin typeface="Calibri"/>
                <a:ea typeface="Calibri"/>
                <a:cs typeface="Calibri"/>
                <a:sym typeface="Calibri"/>
              </a:rPr>
              <a:t> </a:t>
            </a:r>
            <a:r>
              <a:rPr lang="en" sz="1600" u="sng">
                <a:solidFill>
                  <a:schemeClr val="hlink"/>
                </a:solidFill>
                <a:latin typeface="Calibri"/>
                <a:ea typeface="Calibri"/>
                <a:cs typeface="Calibri"/>
                <a:sym typeface="Calibri"/>
                <a:hlinkClick r:id="rId7"/>
              </a:rPr>
              <a:t>Discord</a:t>
            </a:r>
            <a:r>
              <a:rPr lang="en" sz="1600" u="sng">
                <a:solidFill>
                  <a:schemeClr val="dk2"/>
                </a:solidFill>
                <a:latin typeface="Calibri"/>
                <a:ea typeface="Calibri"/>
                <a:cs typeface="Calibri"/>
                <a:sym typeface="Calibri"/>
                <a:hlinkClick r:id="rId8">
                  <a:extLst>
                    <a:ext uri="{A12FA001-AC4F-418D-AE19-62706E023703}">
                      <ahyp:hlinkClr val="tx"/>
                    </a:ext>
                  </a:extLst>
                </a:hlinkClick>
              </a:rPr>
              <a:t> </a:t>
            </a:r>
            <a:endParaRPr sz="1600">
              <a:solidFill>
                <a:schemeClr val="dk2"/>
              </a:solidFill>
              <a:latin typeface="Calibri"/>
              <a:ea typeface="Calibri"/>
              <a:cs typeface="Calibri"/>
              <a:sym typeface="Calibri"/>
            </a:endParaRPr>
          </a:p>
          <a:p>
            <a:pPr indent="0" lvl="0" marL="0" marR="0" rtl="0" algn="l">
              <a:lnSpc>
                <a:spcPct val="115000"/>
              </a:lnSpc>
              <a:spcBef>
                <a:spcPts val="1600"/>
              </a:spcBef>
              <a:spcAft>
                <a:spcPts val="1600"/>
              </a:spcAft>
              <a:buNone/>
            </a:pPr>
            <a:r>
              <a:t/>
            </a:r>
            <a:endParaRPr sz="2400">
              <a:solidFill>
                <a:schemeClr val="dk2"/>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123"/>
          <p:cNvPicPr preferRelativeResize="0"/>
          <p:nvPr/>
        </p:nvPicPr>
        <p:blipFill rotWithShape="1">
          <a:blip r:embed="rId3">
            <a:alphaModFix/>
          </a:blip>
          <a:srcRect b="0" l="0" r="0" t="0"/>
          <a:stretch/>
        </p:blipFill>
        <p:spPr>
          <a:xfrm>
            <a:off x="2468838" y="1421991"/>
            <a:ext cx="2132574" cy="1116050"/>
          </a:xfrm>
          <a:prstGeom prst="rect">
            <a:avLst/>
          </a:prstGeom>
          <a:noFill/>
          <a:ln>
            <a:noFill/>
          </a:ln>
        </p:spPr>
      </p:pic>
      <p:pic>
        <p:nvPicPr>
          <p:cNvPr id="1526" name="Google Shape;1526;p123"/>
          <p:cNvPicPr preferRelativeResize="0"/>
          <p:nvPr/>
        </p:nvPicPr>
        <p:blipFill rotWithShape="1">
          <a:blip r:embed="rId4">
            <a:alphaModFix/>
          </a:blip>
          <a:srcRect b="0" l="0" r="0" t="0"/>
          <a:stretch/>
        </p:blipFill>
        <p:spPr>
          <a:xfrm>
            <a:off x="2468850" y="2131674"/>
            <a:ext cx="1982651" cy="681542"/>
          </a:xfrm>
          <a:prstGeom prst="rect">
            <a:avLst/>
          </a:prstGeom>
          <a:noFill/>
          <a:ln>
            <a:noFill/>
          </a:ln>
        </p:spPr>
      </p:pic>
      <p:pic>
        <p:nvPicPr>
          <p:cNvPr id="1527" name="Google Shape;1527;p123"/>
          <p:cNvPicPr preferRelativeResize="0"/>
          <p:nvPr/>
        </p:nvPicPr>
        <p:blipFill rotWithShape="1">
          <a:blip r:embed="rId5">
            <a:alphaModFix/>
          </a:blip>
          <a:srcRect b="0" l="0" r="0" t="0"/>
          <a:stretch/>
        </p:blipFill>
        <p:spPr>
          <a:xfrm>
            <a:off x="3001251" y="2664926"/>
            <a:ext cx="1338923" cy="461701"/>
          </a:xfrm>
          <a:prstGeom prst="rect">
            <a:avLst/>
          </a:prstGeom>
          <a:noFill/>
          <a:ln>
            <a:noFill/>
          </a:ln>
        </p:spPr>
      </p:pic>
      <p:pic>
        <p:nvPicPr>
          <p:cNvPr id="1528" name="Google Shape;1528;p123"/>
          <p:cNvPicPr preferRelativeResize="0"/>
          <p:nvPr/>
        </p:nvPicPr>
        <p:blipFill rotWithShape="1">
          <a:blip r:embed="rId6">
            <a:alphaModFix/>
          </a:blip>
          <a:srcRect b="0" l="0" r="0" t="0"/>
          <a:stretch/>
        </p:blipFill>
        <p:spPr>
          <a:xfrm>
            <a:off x="1660396" y="1553546"/>
            <a:ext cx="683658" cy="683674"/>
          </a:xfrm>
          <a:prstGeom prst="rect">
            <a:avLst/>
          </a:prstGeom>
          <a:noFill/>
          <a:ln>
            <a:noFill/>
          </a:ln>
        </p:spPr>
      </p:pic>
      <p:pic>
        <p:nvPicPr>
          <p:cNvPr id="1529" name="Google Shape;1529;p123"/>
          <p:cNvPicPr preferRelativeResize="0"/>
          <p:nvPr/>
        </p:nvPicPr>
        <p:blipFill rotWithShape="1">
          <a:blip r:embed="rId7">
            <a:alphaModFix/>
          </a:blip>
          <a:srcRect b="0" l="0" r="0" t="0"/>
          <a:stretch/>
        </p:blipFill>
        <p:spPr>
          <a:xfrm>
            <a:off x="4576289" y="1247176"/>
            <a:ext cx="1296425" cy="1296425"/>
          </a:xfrm>
          <a:prstGeom prst="rect">
            <a:avLst/>
          </a:prstGeom>
          <a:noFill/>
          <a:ln>
            <a:noFill/>
          </a:ln>
        </p:spPr>
      </p:pic>
      <p:cxnSp>
        <p:nvCxnSpPr>
          <p:cNvPr id="1530" name="Google Shape;1530;p123"/>
          <p:cNvCxnSpPr/>
          <p:nvPr/>
        </p:nvCxnSpPr>
        <p:spPr>
          <a:xfrm>
            <a:off x="643250" y="4669975"/>
            <a:ext cx="7620000" cy="0"/>
          </a:xfrm>
          <a:prstGeom prst="straightConnector1">
            <a:avLst/>
          </a:prstGeom>
          <a:noFill/>
          <a:ln cap="flat" cmpd="sng" w="38100">
            <a:solidFill>
              <a:schemeClr val="dk2"/>
            </a:solidFill>
            <a:prstDash val="solid"/>
            <a:round/>
            <a:headEnd len="sm" w="sm" type="none"/>
            <a:tailEnd len="med" w="med" type="triangle"/>
          </a:ln>
        </p:spPr>
      </p:cxnSp>
      <p:cxnSp>
        <p:nvCxnSpPr>
          <p:cNvPr id="1531" name="Google Shape;1531;p123"/>
          <p:cNvCxnSpPr/>
          <p:nvPr/>
        </p:nvCxnSpPr>
        <p:spPr>
          <a:xfrm flipH="1" rot="10800000">
            <a:off x="633325" y="1107475"/>
            <a:ext cx="22200" cy="3576600"/>
          </a:xfrm>
          <a:prstGeom prst="straightConnector1">
            <a:avLst/>
          </a:prstGeom>
          <a:noFill/>
          <a:ln cap="flat" cmpd="sng" w="38100">
            <a:solidFill>
              <a:schemeClr val="dk2"/>
            </a:solidFill>
            <a:prstDash val="solid"/>
            <a:round/>
            <a:headEnd len="sm" w="sm" type="none"/>
            <a:tailEnd len="med" w="med" type="triangle"/>
          </a:ln>
        </p:spPr>
      </p:cxnSp>
      <p:sp>
        <p:nvSpPr>
          <p:cNvPr id="1532" name="Google Shape;1532;p123"/>
          <p:cNvSpPr txBox="1"/>
          <p:nvPr/>
        </p:nvSpPr>
        <p:spPr>
          <a:xfrm>
            <a:off x="6444950" y="4588276"/>
            <a:ext cx="18183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1800">
                <a:solidFill>
                  <a:schemeClr val="dk2"/>
                </a:solidFill>
                <a:latin typeface="Calibri"/>
                <a:ea typeface="Calibri"/>
                <a:cs typeface="Calibri"/>
                <a:sym typeface="Calibri"/>
              </a:rPr>
              <a:t>More Control</a:t>
            </a:r>
            <a:endParaRPr sz="1800">
              <a:solidFill>
                <a:schemeClr val="dk2"/>
              </a:solidFill>
              <a:latin typeface="Calibri"/>
              <a:ea typeface="Calibri"/>
              <a:cs typeface="Calibri"/>
              <a:sym typeface="Calibri"/>
            </a:endParaRPr>
          </a:p>
        </p:txBody>
      </p:sp>
      <p:sp>
        <p:nvSpPr>
          <p:cNvPr id="1533" name="Google Shape;1533;p123"/>
          <p:cNvSpPr txBox="1"/>
          <p:nvPr/>
        </p:nvSpPr>
        <p:spPr>
          <a:xfrm>
            <a:off x="0" y="738324"/>
            <a:ext cx="18183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1800">
                <a:solidFill>
                  <a:schemeClr val="dk2"/>
                </a:solidFill>
                <a:latin typeface="Calibri"/>
                <a:ea typeface="Calibri"/>
                <a:cs typeface="Calibri"/>
                <a:sym typeface="Calibri"/>
              </a:rPr>
              <a:t>More Intelligent</a:t>
            </a:r>
            <a:endParaRPr sz="1800">
              <a:solidFill>
                <a:schemeClr val="dk2"/>
              </a:solidFill>
              <a:latin typeface="Calibri"/>
              <a:ea typeface="Calibri"/>
              <a:cs typeface="Calibri"/>
              <a:sym typeface="Calibri"/>
            </a:endParaRPr>
          </a:p>
        </p:txBody>
      </p:sp>
      <p:pic>
        <p:nvPicPr>
          <p:cNvPr id="1534" name="Google Shape;1534;p123"/>
          <p:cNvPicPr preferRelativeResize="0"/>
          <p:nvPr/>
        </p:nvPicPr>
        <p:blipFill rotWithShape="1">
          <a:blip r:embed="rId8">
            <a:alphaModFix/>
          </a:blip>
          <a:srcRect b="0" l="0" r="0" t="0"/>
          <a:stretch/>
        </p:blipFill>
        <p:spPr>
          <a:xfrm>
            <a:off x="6264825" y="3392500"/>
            <a:ext cx="1176783" cy="572700"/>
          </a:xfrm>
          <a:prstGeom prst="rect">
            <a:avLst/>
          </a:prstGeom>
          <a:noFill/>
          <a:ln>
            <a:noFill/>
          </a:ln>
        </p:spPr>
      </p:pic>
      <p:sp>
        <p:nvSpPr>
          <p:cNvPr id="1535" name="Google Shape;1535;p123"/>
          <p:cNvSpPr/>
          <p:nvPr/>
        </p:nvSpPr>
        <p:spPr>
          <a:xfrm>
            <a:off x="915400" y="1515600"/>
            <a:ext cx="6234525" cy="2808000"/>
          </a:xfrm>
          <a:custGeom>
            <a:rect b="b" l="l" r="r" t="t"/>
            <a:pathLst>
              <a:path extrusionOk="0" h="112320" w="249381">
                <a:moveTo>
                  <a:pt x="0" y="0"/>
                </a:moveTo>
                <a:cubicBezTo>
                  <a:pt x="14514" y="14267"/>
                  <a:pt x="45522" y="66881"/>
                  <a:pt x="87085" y="85601"/>
                </a:cubicBezTo>
                <a:cubicBezTo>
                  <a:pt x="128649" y="104321"/>
                  <a:pt x="222332" y="107867"/>
                  <a:pt x="249381" y="112320"/>
                </a:cubicBezTo>
              </a:path>
            </a:pathLst>
          </a:custGeom>
          <a:no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6" name="Google Shape;1536;p123"/>
          <p:cNvSpPr/>
          <p:nvPr/>
        </p:nvSpPr>
        <p:spPr>
          <a:xfrm>
            <a:off x="2822375" y="3470075"/>
            <a:ext cx="148500" cy="160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123"/>
          <p:cNvSpPr/>
          <p:nvPr/>
        </p:nvSpPr>
        <p:spPr>
          <a:xfrm>
            <a:off x="1660400" y="2392038"/>
            <a:ext cx="148500" cy="160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123"/>
          <p:cNvSpPr/>
          <p:nvPr/>
        </p:nvSpPr>
        <p:spPr>
          <a:xfrm>
            <a:off x="6239325" y="4146013"/>
            <a:ext cx="148500" cy="160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539" name="Google Shape;1539;p123"/>
          <p:cNvPicPr preferRelativeResize="0"/>
          <p:nvPr/>
        </p:nvPicPr>
        <p:blipFill rotWithShape="1">
          <a:blip r:embed="rId9">
            <a:alphaModFix/>
          </a:blip>
          <a:srcRect b="0" l="0" r="0" t="0"/>
          <a:stretch/>
        </p:blipFill>
        <p:spPr>
          <a:xfrm>
            <a:off x="6264825" y="2485700"/>
            <a:ext cx="1176776" cy="588388"/>
          </a:xfrm>
          <a:prstGeom prst="rect">
            <a:avLst/>
          </a:prstGeom>
          <a:noFill/>
          <a:ln>
            <a:noFill/>
          </a:ln>
        </p:spPr>
      </p:pic>
      <p:pic>
        <p:nvPicPr>
          <p:cNvPr id="1540" name="Google Shape;1540;p123"/>
          <p:cNvPicPr preferRelativeResize="0"/>
          <p:nvPr/>
        </p:nvPicPr>
        <p:blipFill rotWithShape="1">
          <a:blip r:embed="rId10">
            <a:alphaModFix/>
          </a:blip>
          <a:srcRect b="0" l="0" r="0" t="0"/>
          <a:stretch/>
        </p:blipFill>
        <p:spPr>
          <a:xfrm>
            <a:off x="6821825" y="2986699"/>
            <a:ext cx="1818300" cy="483370"/>
          </a:xfrm>
          <a:prstGeom prst="rect">
            <a:avLst/>
          </a:prstGeom>
          <a:noFill/>
          <a:ln>
            <a:noFill/>
          </a:ln>
        </p:spPr>
      </p:pic>
      <p:sp>
        <p:nvSpPr>
          <p:cNvPr id="1541" name="Google Shape;1541;p123"/>
          <p:cNvSpPr/>
          <p:nvPr/>
        </p:nvSpPr>
        <p:spPr>
          <a:xfrm>
            <a:off x="2529675" y="1606650"/>
            <a:ext cx="2132700" cy="1595700"/>
          </a:xfrm>
          <a:prstGeom prst="wedgeRoundRectCallout">
            <a:avLst>
              <a:gd fmla="val -33974" name="adj1"/>
              <a:gd fmla="val 60948"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123"/>
          <p:cNvSpPr/>
          <p:nvPr/>
        </p:nvSpPr>
        <p:spPr>
          <a:xfrm>
            <a:off x="1037175" y="1485900"/>
            <a:ext cx="6286500" cy="2709325"/>
          </a:xfrm>
          <a:custGeom>
            <a:rect b="b" l="l" r="r" t="t"/>
            <a:pathLst>
              <a:path extrusionOk="0" h="108373" w="251460">
                <a:moveTo>
                  <a:pt x="0" y="0"/>
                </a:moveTo>
                <a:cubicBezTo>
                  <a:pt x="16157" y="1200"/>
                  <a:pt x="68015" y="706"/>
                  <a:pt x="96943" y="7197"/>
                </a:cubicBezTo>
                <a:cubicBezTo>
                  <a:pt x="125871" y="13688"/>
                  <a:pt x="147813" y="22084"/>
                  <a:pt x="173566" y="38947"/>
                </a:cubicBezTo>
                <a:cubicBezTo>
                  <a:pt x="199319" y="55810"/>
                  <a:pt x="238478" y="96802"/>
                  <a:pt x="251460" y="108373"/>
                </a:cubicBezTo>
              </a:path>
            </a:pathLst>
          </a:custGeom>
          <a:noFill/>
          <a:ln cap="flat" cmpd="sng" w="9525">
            <a:solidFill>
              <a:schemeClr val="dk2"/>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543" name="Google Shape;1543;p123"/>
          <p:cNvPicPr preferRelativeResize="0"/>
          <p:nvPr/>
        </p:nvPicPr>
        <p:blipFill rotWithShape="1">
          <a:blip r:embed="rId11">
            <a:alphaModFix/>
          </a:blip>
          <a:srcRect b="0" l="0" r="0" t="0"/>
          <a:stretch/>
        </p:blipFill>
        <p:spPr>
          <a:xfrm>
            <a:off x="6055600" y="1290231"/>
            <a:ext cx="211125" cy="201507"/>
          </a:xfrm>
          <a:prstGeom prst="rect">
            <a:avLst/>
          </a:prstGeom>
          <a:noFill/>
          <a:ln>
            <a:noFill/>
          </a:ln>
        </p:spPr>
      </p:pic>
      <p:sp>
        <p:nvSpPr>
          <p:cNvPr id="1544" name="Google Shape;1544;p123"/>
          <p:cNvSpPr/>
          <p:nvPr/>
        </p:nvSpPr>
        <p:spPr>
          <a:xfrm>
            <a:off x="4742200" y="2042775"/>
            <a:ext cx="148500" cy="160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45" name="Google Shape;1545;p123"/>
          <p:cNvSpPr/>
          <p:nvPr/>
        </p:nvSpPr>
        <p:spPr>
          <a:xfrm>
            <a:off x="6130550" y="2343150"/>
            <a:ext cx="2701800" cy="1595700"/>
          </a:xfrm>
          <a:prstGeom prst="wedgeRoundRectCallout">
            <a:avLst>
              <a:gd fmla="val -33974" name="adj1"/>
              <a:gd fmla="val 60948"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546" name="Google Shape;1546;p123"/>
          <p:cNvPicPr preferRelativeResize="0"/>
          <p:nvPr/>
        </p:nvPicPr>
        <p:blipFill rotWithShape="1">
          <a:blip r:embed="rId12">
            <a:alphaModFix/>
          </a:blip>
          <a:srcRect b="0" l="0" r="0" t="0"/>
          <a:stretch/>
        </p:blipFill>
        <p:spPr>
          <a:xfrm>
            <a:off x="6337175" y="1290228"/>
            <a:ext cx="881000" cy="881000"/>
          </a:xfrm>
          <a:prstGeom prst="rect">
            <a:avLst/>
          </a:prstGeom>
          <a:noFill/>
          <a:ln>
            <a:noFill/>
          </a:ln>
        </p:spPr>
      </p:pic>
      <p:sp>
        <p:nvSpPr>
          <p:cNvPr id="1547" name="Google Shape;1547;p123"/>
          <p:cNvSpPr txBox="1"/>
          <p:nvPr/>
        </p:nvSpPr>
        <p:spPr>
          <a:xfrm>
            <a:off x="6337175" y="938875"/>
            <a:ext cx="1422000" cy="201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1800">
                <a:solidFill>
                  <a:schemeClr val="dk2"/>
                </a:solidFill>
                <a:latin typeface="Calibri"/>
                <a:ea typeface="Calibri"/>
                <a:cs typeface="Calibri"/>
                <a:sym typeface="Calibri"/>
              </a:rPr>
              <a:t>Arklex</a:t>
            </a:r>
            <a:endParaRPr b="1" sz="1800">
              <a:solidFill>
                <a:schemeClr val="dk2"/>
              </a:solidFill>
              <a:latin typeface="Calibri"/>
              <a:ea typeface="Calibri"/>
              <a:cs typeface="Calibri"/>
              <a:sym typeface="Calibri"/>
            </a:endParaRPr>
          </a:p>
        </p:txBody>
      </p:sp>
      <p:sp>
        <p:nvSpPr>
          <p:cNvPr id="1548" name="Google Shape;1548;p123"/>
          <p:cNvSpPr txBox="1"/>
          <p:nvPr>
            <p:ph type="title"/>
          </p:nvPr>
        </p:nvSpPr>
        <p:spPr>
          <a:xfrm>
            <a:off x="26750" y="227025"/>
            <a:ext cx="91173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Helvetica Neue"/>
              <a:buNone/>
            </a:pPr>
            <a:r>
              <a:rPr lang="en" sz="3000">
                <a:solidFill>
                  <a:srgbClr val="02236D"/>
                </a:solidFill>
                <a:latin typeface="Helvetica Neue"/>
                <a:ea typeface="Helvetica Neue"/>
                <a:cs typeface="Helvetica Neue"/>
                <a:sym typeface="Helvetica Neue"/>
              </a:rPr>
              <a:t>Arklex is Intelligent and Controllable</a:t>
            </a:r>
            <a:endParaRPr sz="3000">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52" name="Shape 1552"/>
        <p:cNvGrpSpPr/>
        <p:nvPr/>
      </p:nvGrpSpPr>
      <p:grpSpPr>
        <a:xfrm>
          <a:off x="0" y="0"/>
          <a:ext cx="0" cy="0"/>
          <a:chOff x="0" y="0"/>
          <a:chExt cx="0" cy="0"/>
        </a:xfrm>
      </p:grpSpPr>
      <p:sp>
        <p:nvSpPr>
          <p:cNvPr id="1553" name="Google Shape;1553;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54" name="Google Shape;1554;p124"/>
          <p:cNvSpPr txBox="1"/>
          <p:nvPr>
            <p:ph type="title"/>
          </p:nvPr>
        </p:nvSpPr>
        <p:spPr>
          <a:xfrm>
            <a:off x="311700" y="263875"/>
            <a:ext cx="8520600" cy="54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D7F1FF"/>
                </a:solidFill>
                <a:latin typeface="Arial Black"/>
                <a:ea typeface="Arial Black"/>
                <a:cs typeface="Arial Black"/>
                <a:sym typeface="Arial Black"/>
              </a:rPr>
              <a:t>Why 80% Agents Stuck in POC?</a:t>
            </a:r>
            <a:endParaRPr b="1" sz="2400">
              <a:solidFill>
                <a:srgbClr val="D7F1FF"/>
              </a:solidFill>
              <a:latin typeface="Arial Black"/>
              <a:ea typeface="Arial Black"/>
              <a:cs typeface="Arial Black"/>
              <a:sym typeface="Arial Black"/>
            </a:endParaRPr>
          </a:p>
        </p:txBody>
      </p:sp>
      <p:sp>
        <p:nvSpPr>
          <p:cNvPr id="1555" name="Google Shape;1555;p124"/>
          <p:cNvSpPr txBox="1"/>
          <p:nvPr/>
        </p:nvSpPr>
        <p:spPr>
          <a:xfrm>
            <a:off x="3054575" y="2045100"/>
            <a:ext cx="5463000" cy="105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400">
                <a:solidFill>
                  <a:srgbClr val="BFEFEF"/>
                </a:solidFill>
                <a:latin typeface="Roboto"/>
                <a:ea typeface="Roboto"/>
                <a:cs typeface="Roboto"/>
                <a:sym typeface="Roboto"/>
              </a:rPr>
              <a:t>No Best-Practice</a:t>
            </a:r>
            <a:endParaRPr b="1" sz="2400">
              <a:solidFill>
                <a:srgbClr val="BFEFEF"/>
              </a:solidFill>
              <a:latin typeface="Roboto"/>
              <a:ea typeface="Roboto"/>
              <a:cs typeface="Roboto"/>
              <a:sym typeface="Roboto"/>
            </a:endParaRPr>
          </a:p>
          <a:p>
            <a:pPr indent="0" lvl="0" marL="0" rtl="0" algn="l">
              <a:lnSpc>
                <a:spcPct val="115000"/>
              </a:lnSpc>
              <a:spcBef>
                <a:spcPts val="0"/>
              </a:spcBef>
              <a:spcAft>
                <a:spcPts val="0"/>
              </a:spcAft>
              <a:buNone/>
            </a:pPr>
            <a:r>
              <a:rPr b="1" lang="en" sz="2200">
                <a:solidFill>
                  <a:schemeClr val="lt1"/>
                </a:solidFill>
                <a:latin typeface="Roboto"/>
                <a:ea typeface="Roboto"/>
                <a:cs typeface="Roboto"/>
                <a:sym typeface="Roboto"/>
              </a:rPr>
              <a:t>is the biggest blocker to shipping agents!</a:t>
            </a:r>
            <a:endParaRPr b="1" sz="2200">
              <a:solidFill>
                <a:srgbClr val="A8F8F8"/>
              </a:solidFill>
              <a:latin typeface="Roboto"/>
              <a:ea typeface="Roboto"/>
              <a:cs typeface="Roboto"/>
              <a:sym typeface="Roboto"/>
            </a:endParaRPr>
          </a:p>
        </p:txBody>
      </p:sp>
      <p:pic>
        <p:nvPicPr>
          <p:cNvPr id="1556" name="Google Shape;1556;p124" title="l.png"/>
          <p:cNvPicPr preferRelativeResize="0"/>
          <p:nvPr/>
        </p:nvPicPr>
        <p:blipFill rotWithShape="1">
          <a:blip r:embed="rId3">
            <a:alphaModFix/>
          </a:blip>
          <a:srcRect b="17354" l="18828" r="14919" t="15666"/>
          <a:stretch/>
        </p:blipFill>
        <p:spPr>
          <a:xfrm>
            <a:off x="117175" y="54525"/>
            <a:ext cx="1278209" cy="323100"/>
          </a:xfrm>
          <a:prstGeom prst="rect">
            <a:avLst/>
          </a:prstGeom>
          <a:noFill/>
          <a:ln>
            <a:noFill/>
          </a:ln>
        </p:spPr>
      </p:pic>
      <p:sp>
        <p:nvSpPr>
          <p:cNvPr id="1557" name="Google Shape;1557;p124"/>
          <p:cNvSpPr txBox="1"/>
          <p:nvPr/>
        </p:nvSpPr>
        <p:spPr>
          <a:xfrm>
            <a:off x="117175" y="4781075"/>
            <a:ext cx="2147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chemeClr val="lt1"/>
                </a:solidFill>
                <a:latin typeface="Roboto"/>
                <a:ea typeface="Roboto"/>
                <a:cs typeface="Roboto"/>
                <a:sym typeface="Roboto"/>
              </a:rPr>
              <a:t>© 2025 Arklex.AI - All rights reserved</a:t>
            </a:r>
            <a:endParaRPr b="1" sz="900">
              <a:solidFill>
                <a:schemeClr val="lt1"/>
              </a:solidFill>
              <a:latin typeface="Roboto"/>
              <a:ea typeface="Roboto"/>
              <a:cs typeface="Roboto"/>
              <a:sym typeface="Roboto"/>
            </a:endParaRPr>
          </a:p>
        </p:txBody>
      </p:sp>
      <p:pic>
        <p:nvPicPr>
          <p:cNvPr id="1558" name="Google Shape;1558;p124" title="Ark Logo.png"/>
          <p:cNvPicPr preferRelativeResize="0"/>
          <p:nvPr/>
        </p:nvPicPr>
        <p:blipFill>
          <a:blip r:embed="rId4">
            <a:alphaModFix/>
          </a:blip>
          <a:stretch>
            <a:fillRect/>
          </a:stretch>
        </p:blipFill>
        <p:spPr>
          <a:xfrm>
            <a:off x="311700" y="1375400"/>
            <a:ext cx="2407876" cy="24078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62" name="Shape 1562"/>
        <p:cNvGrpSpPr/>
        <p:nvPr/>
      </p:nvGrpSpPr>
      <p:grpSpPr>
        <a:xfrm>
          <a:off x="0" y="0"/>
          <a:ext cx="0" cy="0"/>
          <a:chOff x="0" y="0"/>
          <a:chExt cx="0" cy="0"/>
        </a:xfrm>
      </p:grpSpPr>
      <p:sp>
        <p:nvSpPr>
          <p:cNvPr id="1563" name="Google Shape;1563;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64" name="Google Shape;1564;p125"/>
          <p:cNvSpPr txBox="1"/>
          <p:nvPr/>
        </p:nvSpPr>
        <p:spPr>
          <a:xfrm>
            <a:off x="117175" y="4781075"/>
            <a:ext cx="2147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chemeClr val="lt1"/>
                </a:solidFill>
                <a:latin typeface="Roboto"/>
                <a:ea typeface="Roboto"/>
                <a:cs typeface="Roboto"/>
                <a:sym typeface="Roboto"/>
              </a:rPr>
              <a:t>© 2025 Arklex.AI - All rights reserved</a:t>
            </a:r>
            <a:endParaRPr b="1" sz="900">
              <a:solidFill>
                <a:schemeClr val="lt1"/>
              </a:solidFill>
              <a:latin typeface="Roboto"/>
              <a:ea typeface="Roboto"/>
              <a:cs typeface="Roboto"/>
              <a:sym typeface="Roboto"/>
            </a:endParaRPr>
          </a:p>
        </p:txBody>
      </p:sp>
      <p:pic>
        <p:nvPicPr>
          <p:cNvPr id="1565" name="Google Shape;1565;p125" title="l.png"/>
          <p:cNvPicPr preferRelativeResize="0"/>
          <p:nvPr/>
        </p:nvPicPr>
        <p:blipFill rotWithShape="1">
          <a:blip r:embed="rId3">
            <a:alphaModFix/>
          </a:blip>
          <a:srcRect b="17354" l="18828" r="14919" t="15666"/>
          <a:stretch/>
        </p:blipFill>
        <p:spPr>
          <a:xfrm>
            <a:off x="117175" y="54525"/>
            <a:ext cx="1278209" cy="323100"/>
          </a:xfrm>
          <a:prstGeom prst="rect">
            <a:avLst/>
          </a:prstGeom>
          <a:noFill/>
          <a:ln>
            <a:noFill/>
          </a:ln>
        </p:spPr>
      </p:pic>
      <p:sp>
        <p:nvSpPr>
          <p:cNvPr id="1566" name="Google Shape;1566;p125"/>
          <p:cNvSpPr txBox="1"/>
          <p:nvPr/>
        </p:nvSpPr>
        <p:spPr>
          <a:xfrm>
            <a:off x="6020410" y="3278800"/>
            <a:ext cx="2610000" cy="93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1000">
              <a:solidFill>
                <a:schemeClr val="lt1"/>
              </a:solidFill>
              <a:latin typeface="Roboto"/>
              <a:ea typeface="Roboto"/>
              <a:cs typeface="Roboto"/>
              <a:sym typeface="Roboto"/>
            </a:endParaRPr>
          </a:p>
        </p:txBody>
      </p:sp>
      <p:sp>
        <p:nvSpPr>
          <p:cNvPr id="1567" name="Google Shape;1567;p125"/>
          <p:cNvSpPr txBox="1"/>
          <p:nvPr/>
        </p:nvSpPr>
        <p:spPr>
          <a:xfrm>
            <a:off x="575275" y="3074050"/>
            <a:ext cx="2714100" cy="1676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lt1"/>
              </a:buClr>
              <a:buSzPts val="1100"/>
              <a:buChar char="●"/>
            </a:pPr>
            <a:r>
              <a:rPr lang="en" sz="1100">
                <a:solidFill>
                  <a:schemeClr val="lt1"/>
                </a:solidFill>
              </a:rPr>
              <a:t>Accelerates iteration cycles</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Improves real-world robustness</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De-risks deployment</a:t>
            </a:r>
            <a:br>
              <a:rPr lang="en" sz="1100">
                <a:solidFill>
                  <a:schemeClr val="lt1"/>
                </a:solidFill>
              </a:rPr>
            </a:br>
            <a:endParaRPr sz="1100">
              <a:solidFill>
                <a:schemeClr val="lt1"/>
              </a:solidFill>
            </a:endParaRPr>
          </a:p>
          <a:p>
            <a:pPr indent="0" lvl="0" marL="0" rtl="0" algn="ctr">
              <a:spcBef>
                <a:spcPts val="1200"/>
              </a:spcBef>
              <a:spcAft>
                <a:spcPts val="0"/>
              </a:spcAft>
              <a:buNone/>
            </a:pPr>
            <a:r>
              <a:t/>
            </a:r>
            <a:endParaRPr sz="1100">
              <a:solidFill>
                <a:schemeClr val="lt1"/>
              </a:solidFill>
            </a:endParaRPr>
          </a:p>
        </p:txBody>
      </p:sp>
      <p:sp>
        <p:nvSpPr>
          <p:cNvPr id="1568" name="Google Shape;1568;p125"/>
          <p:cNvSpPr txBox="1"/>
          <p:nvPr/>
        </p:nvSpPr>
        <p:spPr>
          <a:xfrm>
            <a:off x="3183038" y="3074038"/>
            <a:ext cx="2818200" cy="1870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lt1"/>
              </a:buClr>
              <a:buSzPts val="1100"/>
              <a:buChar char="●"/>
            </a:pPr>
            <a:r>
              <a:rPr lang="en" sz="1100">
                <a:solidFill>
                  <a:schemeClr val="lt1"/>
                </a:solidFill>
              </a:rPr>
              <a:t>Enhances experience quality</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Learns from every interaction</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Maximizes downstream business impact</a:t>
            </a:r>
            <a:br>
              <a:rPr lang="en" sz="1100">
                <a:solidFill>
                  <a:schemeClr val="lt1"/>
                </a:solidFill>
              </a:rPr>
            </a:br>
            <a:endParaRPr sz="1100">
              <a:solidFill>
                <a:schemeClr val="lt1"/>
              </a:solidFill>
            </a:endParaRPr>
          </a:p>
          <a:p>
            <a:pPr indent="0" lvl="0" marL="0" rtl="0" algn="ctr">
              <a:spcBef>
                <a:spcPts val="1200"/>
              </a:spcBef>
              <a:spcAft>
                <a:spcPts val="0"/>
              </a:spcAft>
              <a:buNone/>
            </a:pPr>
            <a:r>
              <a:t/>
            </a:r>
            <a:endParaRPr sz="1100">
              <a:solidFill>
                <a:schemeClr val="lt1"/>
              </a:solidFill>
            </a:endParaRPr>
          </a:p>
        </p:txBody>
      </p:sp>
      <p:sp>
        <p:nvSpPr>
          <p:cNvPr id="1569" name="Google Shape;1569;p125"/>
          <p:cNvSpPr txBox="1"/>
          <p:nvPr/>
        </p:nvSpPr>
        <p:spPr>
          <a:xfrm>
            <a:off x="5916325" y="3074050"/>
            <a:ext cx="2818200" cy="1870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lt1"/>
              </a:buClr>
              <a:buSzPts val="1100"/>
              <a:buChar char="●"/>
            </a:pPr>
            <a:r>
              <a:rPr lang="en" sz="1100">
                <a:solidFill>
                  <a:schemeClr val="lt1"/>
                </a:solidFill>
              </a:rPr>
              <a:t>Reduces latency and cost</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Ensures performance under variable traffic</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Designed for AI Agents</a:t>
            </a:r>
            <a:br>
              <a:rPr lang="en" sz="1100">
                <a:solidFill>
                  <a:schemeClr val="lt1"/>
                </a:solidFill>
              </a:rPr>
            </a:br>
            <a:endParaRPr sz="1100">
              <a:solidFill>
                <a:schemeClr val="lt1"/>
              </a:solidFill>
            </a:endParaRPr>
          </a:p>
          <a:p>
            <a:pPr indent="0" lvl="0" marL="0" rtl="0" algn="ctr">
              <a:spcBef>
                <a:spcPts val="1200"/>
              </a:spcBef>
              <a:spcAft>
                <a:spcPts val="0"/>
              </a:spcAft>
              <a:buNone/>
            </a:pPr>
            <a:r>
              <a:t/>
            </a:r>
            <a:endParaRPr sz="1100">
              <a:solidFill>
                <a:schemeClr val="lt1"/>
              </a:solidFill>
            </a:endParaRPr>
          </a:p>
        </p:txBody>
      </p:sp>
      <p:sp>
        <p:nvSpPr>
          <p:cNvPr id="1570" name="Google Shape;1570;p125"/>
          <p:cNvSpPr txBox="1"/>
          <p:nvPr/>
        </p:nvSpPr>
        <p:spPr>
          <a:xfrm>
            <a:off x="1259213" y="1304563"/>
            <a:ext cx="18477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User Simulator</a:t>
            </a:r>
            <a:endParaRPr sz="1800">
              <a:solidFill>
                <a:schemeClr val="lt1"/>
              </a:solidFill>
            </a:endParaRPr>
          </a:p>
        </p:txBody>
      </p:sp>
      <p:sp>
        <p:nvSpPr>
          <p:cNvPr id="1571" name="Google Shape;1571;p125"/>
          <p:cNvSpPr txBox="1"/>
          <p:nvPr/>
        </p:nvSpPr>
        <p:spPr>
          <a:xfrm>
            <a:off x="3492525" y="1306538"/>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lt1"/>
                </a:solidFill>
              </a:rPr>
              <a:t>RL-based Agent Optimizer</a:t>
            </a:r>
            <a:endParaRPr b="1" sz="1300">
              <a:solidFill>
                <a:schemeClr val="lt1"/>
              </a:solidFill>
            </a:endParaRPr>
          </a:p>
        </p:txBody>
      </p:sp>
      <p:sp>
        <p:nvSpPr>
          <p:cNvPr id="1572" name="Google Shape;1572;p125"/>
          <p:cNvSpPr txBox="1"/>
          <p:nvPr/>
        </p:nvSpPr>
        <p:spPr>
          <a:xfrm>
            <a:off x="6143875" y="1304563"/>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lt1"/>
                </a:solidFill>
              </a:rPr>
              <a:t>Application-First Auto-Scaling</a:t>
            </a:r>
            <a:endParaRPr b="1" sz="1300">
              <a:solidFill>
                <a:schemeClr val="lt1"/>
              </a:solidFill>
            </a:endParaRPr>
          </a:p>
        </p:txBody>
      </p:sp>
      <p:pic>
        <p:nvPicPr>
          <p:cNvPr id="1573" name="Google Shape;1573;p125"/>
          <p:cNvPicPr preferRelativeResize="0"/>
          <p:nvPr/>
        </p:nvPicPr>
        <p:blipFill>
          <a:blip r:embed="rId4">
            <a:alphaModFix/>
          </a:blip>
          <a:stretch>
            <a:fillRect/>
          </a:stretch>
        </p:blipFill>
        <p:spPr>
          <a:xfrm>
            <a:off x="1395374" y="1844812"/>
            <a:ext cx="1073902" cy="1073925"/>
          </a:xfrm>
          <a:prstGeom prst="rect">
            <a:avLst/>
          </a:prstGeom>
          <a:noFill/>
          <a:ln>
            <a:noFill/>
          </a:ln>
        </p:spPr>
      </p:pic>
      <p:pic>
        <p:nvPicPr>
          <p:cNvPr id="1574" name="Google Shape;1574;p125" title="Screenshot 2025-06-22 at 11.44.23 PM.png"/>
          <p:cNvPicPr preferRelativeResize="0"/>
          <p:nvPr/>
        </p:nvPicPr>
        <p:blipFill>
          <a:blip r:embed="rId5">
            <a:alphaModFix/>
          </a:blip>
          <a:stretch>
            <a:fillRect/>
          </a:stretch>
        </p:blipFill>
        <p:spPr>
          <a:xfrm>
            <a:off x="3991424" y="1817541"/>
            <a:ext cx="1278200" cy="1128434"/>
          </a:xfrm>
          <a:prstGeom prst="rect">
            <a:avLst/>
          </a:prstGeom>
          <a:noFill/>
          <a:ln>
            <a:noFill/>
          </a:ln>
        </p:spPr>
      </p:pic>
      <p:pic>
        <p:nvPicPr>
          <p:cNvPr id="1575" name="Google Shape;1575;p125"/>
          <p:cNvPicPr preferRelativeResize="0"/>
          <p:nvPr/>
        </p:nvPicPr>
        <p:blipFill>
          <a:blip r:embed="rId4">
            <a:alphaModFix/>
          </a:blip>
          <a:stretch>
            <a:fillRect/>
          </a:stretch>
        </p:blipFill>
        <p:spPr>
          <a:xfrm>
            <a:off x="4168450" y="2285627"/>
            <a:ext cx="460700" cy="460700"/>
          </a:xfrm>
          <a:prstGeom prst="rect">
            <a:avLst/>
          </a:prstGeom>
          <a:noFill/>
          <a:ln>
            <a:noFill/>
          </a:ln>
        </p:spPr>
      </p:pic>
      <p:pic>
        <p:nvPicPr>
          <p:cNvPr id="1576" name="Google Shape;1576;p125"/>
          <p:cNvPicPr preferRelativeResize="0"/>
          <p:nvPr/>
        </p:nvPicPr>
        <p:blipFill>
          <a:blip r:embed="rId6">
            <a:alphaModFix/>
          </a:blip>
          <a:stretch>
            <a:fillRect/>
          </a:stretch>
        </p:blipFill>
        <p:spPr>
          <a:xfrm>
            <a:off x="4800075" y="2189319"/>
            <a:ext cx="384901" cy="384901"/>
          </a:xfrm>
          <a:prstGeom prst="rect">
            <a:avLst/>
          </a:prstGeom>
          <a:noFill/>
          <a:ln>
            <a:noFill/>
          </a:ln>
        </p:spPr>
      </p:pic>
      <p:pic>
        <p:nvPicPr>
          <p:cNvPr id="1577" name="Google Shape;1577;p125"/>
          <p:cNvPicPr preferRelativeResize="0"/>
          <p:nvPr/>
        </p:nvPicPr>
        <p:blipFill>
          <a:blip r:embed="rId7">
            <a:alphaModFix/>
          </a:blip>
          <a:stretch>
            <a:fillRect/>
          </a:stretch>
        </p:blipFill>
        <p:spPr>
          <a:xfrm>
            <a:off x="6644350" y="1780100"/>
            <a:ext cx="1203302" cy="1203325"/>
          </a:xfrm>
          <a:prstGeom prst="rect">
            <a:avLst/>
          </a:prstGeom>
          <a:noFill/>
          <a:ln>
            <a:noFill/>
          </a:ln>
        </p:spPr>
      </p:pic>
      <p:sp>
        <p:nvSpPr>
          <p:cNvPr id="1578" name="Google Shape;1578;p1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320">
                <a:solidFill>
                  <a:schemeClr val="lt1"/>
                </a:solidFill>
                <a:latin typeface="Montserrat Medium"/>
                <a:ea typeface="Montserrat Medium"/>
                <a:cs typeface="Montserrat Medium"/>
                <a:sym typeface="Montserrat Medium"/>
              </a:rPr>
              <a:t>Solutions: Self-improving AI agents optimized for user experience</a:t>
            </a:r>
            <a:endParaRPr b="1" sz="2320">
              <a:solidFill>
                <a:schemeClr val="lt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2800"/>
              <a:buNone/>
            </a:pPr>
            <a:r>
              <a:t/>
            </a:r>
            <a:endParaRPr b="1" sz="2320">
              <a:solidFill>
                <a:schemeClr val="lt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2800"/>
              <a:buNone/>
            </a:pPr>
            <a:r>
              <a:t/>
            </a:r>
            <a:endParaRPr b="1" sz="232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84" name="Google Shape;1584;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85" name="Google Shape;1585;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86" name="Google Shape;1586;p126" title="JC Sugg. Agent 1 &amp; Agent 2 .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1000"/>
                                        <p:tgtEl>
                                          <p:spTgt spid="1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27"/>
          <p:cNvSpPr txBox="1"/>
          <p:nvPr>
            <p:ph type="title"/>
          </p:nvPr>
        </p:nvSpPr>
        <p:spPr>
          <a:xfrm>
            <a:off x="4724400" y="445025"/>
            <a:ext cx="42603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Calibri"/>
              <a:buNone/>
            </a:pPr>
            <a:r>
              <a:rPr lang="en" sz="2400">
                <a:solidFill>
                  <a:srgbClr val="02236D"/>
                </a:solidFill>
                <a:latin typeface="Lora"/>
                <a:ea typeface="Lora"/>
                <a:cs typeface="Lora"/>
                <a:sym typeface="Lora"/>
              </a:rPr>
              <a:t>Adviso</a:t>
            </a:r>
            <a:r>
              <a:rPr lang="en" sz="2400">
                <a:solidFill>
                  <a:srgbClr val="02236D"/>
                </a:solidFill>
                <a:latin typeface="Lora"/>
                <a:ea typeface="Lora"/>
                <a:cs typeface="Lora"/>
                <a:sym typeface="Lora"/>
              </a:rPr>
              <a:t>ry Boar</a:t>
            </a:r>
            <a:r>
              <a:rPr lang="en" sz="2400">
                <a:solidFill>
                  <a:srgbClr val="02236D"/>
                </a:solidFill>
                <a:latin typeface="Lora"/>
                <a:ea typeface="Lora"/>
                <a:cs typeface="Lora"/>
                <a:sym typeface="Lora"/>
              </a:rPr>
              <a:t>d</a:t>
            </a:r>
            <a:endParaRPr/>
          </a:p>
        </p:txBody>
      </p:sp>
      <p:sp>
        <p:nvSpPr>
          <p:cNvPr id="1592" name="Google Shape;1592;p127"/>
          <p:cNvSpPr txBox="1"/>
          <p:nvPr/>
        </p:nvSpPr>
        <p:spPr>
          <a:xfrm>
            <a:off x="1015010" y="4416674"/>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Shipra Agrawal</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RL</a:t>
            </a:r>
            <a:endParaRPr sz="400">
              <a:solidFill>
                <a:schemeClr val="dk2"/>
              </a:solidFill>
              <a:latin typeface="Calibri"/>
              <a:ea typeface="Calibri"/>
              <a:cs typeface="Calibri"/>
              <a:sym typeface="Calibri"/>
            </a:endParaRPr>
          </a:p>
        </p:txBody>
      </p:sp>
      <p:pic>
        <p:nvPicPr>
          <p:cNvPr id="1593" name="Google Shape;1593;p127"/>
          <p:cNvPicPr preferRelativeResize="0"/>
          <p:nvPr/>
        </p:nvPicPr>
        <p:blipFill rotWithShape="1">
          <a:blip r:embed="rId3">
            <a:alphaModFix/>
          </a:blip>
          <a:srcRect b="0" l="17786" r="16892" t="0"/>
          <a:stretch/>
        </p:blipFill>
        <p:spPr>
          <a:xfrm>
            <a:off x="1289960" y="3687829"/>
            <a:ext cx="708600" cy="711900"/>
          </a:xfrm>
          <a:prstGeom prst="ellipse">
            <a:avLst/>
          </a:prstGeom>
          <a:noFill/>
          <a:ln cap="flat" cmpd="sng" w="19050">
            <a:solidFill>
              <a:srgbClr val="EF5361"/>
            </a:solidFill>
            <a:prstDash val="solid"/>
            <a:round/>
            <a:headEnd len="sm" w="sm" type="none"/>
            <a:tailEnd len="sm" w="sm" type="none"/>
          </a:ln>
        </p:spPr>
      </p:pic>
      <p:sp>
        <p:nvSpPr>
          <p:cNvPr id="1594" name="Google Shape;1594;p127"/>
          <p:cNvSpPr txBox="1"/>
          <p:nvPr/>
        </p:nvSpPr>
        <p:spPr>
          <a:xfrm>
            <a:off x="-70106" y="4416674"/>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Daniel Hsu</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ML Theory</a:t>
            </a:r>
            <a:endParaRPr sz="800">
              <a:solidFill>
                <a:schemeClr val="dk2"/>
              </a:solidFill>
              <a:latin typeface="Calibri"/>
              <a:ea typeface="Calibri"/>
              <a:cs typeface="Calibri"/>
              <a:sym typeface="Calibri"/>
            </a:endParaRPr>
          </a:p>
        </p:txBody>
      </p:sp>
      <p:pic>
        <p:nvPicPr>
          <p:cNvPr id="1595" name="Google Shape;1595;p127"/>
          <p:cNvPicPr preferRelativeResize="0"/>
          <p:nvPr/>
        </p:nvPicPr>
        <p:blipFill rotWithShape="1">
          <a:blip r:embed="rId4">
            <a:alphaModFix/>
          </a:blip>
          <a:srcRect b="23387" l="31334" r="29324" t="8427"/>
          <a:stretch/>
        </p:blipFill>
        <p:spPr>
          <a:xfrm>
            <a:off x="204844" y="3687829"/>
            <a:ext cx="708600" cy="711900"/>
          </a:xfrm>
          <a:prstGeom prst="ellipse">
            <a:avLst/>
          </a:prstGeom>
          <a:noFill/>
          <a:ln cap="flat" cmpd="sng" w="19050">
            <a:solidFill>
              <a:srgbClr val="EF5361"/>
            </a:solidFill>
            <a:prstDash val="solid"/>
            <a:round/>
            <a:headEnd len="sm" w="sm" type="none"/>
            <a:tailEnd len="sm" w="sm" type="none"/>
          </a:ln>
        </p:spPr>
      </p:pic>
      <p:sp>
        <p:nvSpPr>
          <p:cNvPr id="1596" name="Google Shape;1596;p127"/>
          <p:cNvSpPr txBox="1"/>
          <p:nvPr/>
        </p:nvSpPr>
        <p:spPr>
          <a:xfrm>
            <a:off x="3150725" y="4416701"/>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Yunzhu Li</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Robotics, Agents</a:t>
            </a:r>
            <a:endParaRPr sz="800">
              <a:solidFill>
                <a:schemeClr val="dk2"/>
              </a:solidFill>
              <a:latin typeface="Calibri"/>
              <a:ea typeface="Calibri"/>
              <a:cs typeface="Calibri"/>
              <a:sym typeface="Calibri"/>
            </a:endParaRPr>
          </a:p>
        </p:txBody>
      </p:sp>
      <p:pic>
        <p:nvPicPr>
          <p:cNvPr id="1597" name="Google Shape;1597;p127"/>
          <p:cNvPicPr preferRelativeResize="0"/>
          <p:nvPr/>
        </p:nvPicPr>
        <p:blipFill rotWithShape="1">
          <a:blip r:embed="rId5">
            <a:alphaModFix/>
          </a:blip>
          <a:srcRect b="0" l="0" r="0" t="0"/>
          <a:stretch/>
        </p:blipFill>
        <p:spPr>
          <a:xfrm>
            <a:off x="3425675" y="3689504"/>
            <a:ext cx="708600" cy="708600"/>
          </a:xfrm>
          <a:prstGeom prst="ellipse">
            <a:avLst/>
          </a:prstGeom>
          <a:noFill/>
          <a:ln cap="flat" cmpd="sng" w="19050">
            <a:solidFill>
              <a:srgbClr val="EF5361"/>
            </a:solidFill>
            <a:prstDash val="solid"/>
            <a:round/>
            <a:headEnd len="sm" w="sm" type="none"/>
            <a:tailEnd len="sm" w="sm" type="none"/>
          </a:ln>
        </p:spPr>
      </p:pic>
      <p:sp>
        <p:nvSpPr>
          <p:cNvPr id="1598" name="Google Shape;1598;p127"/>
          <p:cNvSpPr txBox="1"/>
          <p:nvPr/>
        </p:nvSpPr>
        <p:spPr>
          <a:xfrm>
            <a:off x="2100088" y="4416676"/>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Carl Vondrick</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Computer Vision</a:t>
            </a:r>
            <a:endParaRPr sz="800">
              <a:solidFill>
                <a:schemeClr val="dk2"/>
              </a:solidFill>
              <a:latin typeface="Calibri"/>
              <a:ea typeface="Calibri"/>
              <a:cs typeface="Calibri"/>
              <a:sym typeface="Calibri"/>
            </a:endParaRPr>
          </a:p>
        </p:txBody>
      </p:sp>
      <p:pic>
        <p:nvPicPr>
          <p:cNvPr id="1599" name="Google Shape;1599;p127"/>
          <p:cNvPicPr preferRelativeResize="0"/>
          <p:nvPr/>
        </p:nvPicPr>
        <p:blipFill rotWithShape="1">
          <a:blip r:embed="rId6">
            <a:alphaModFix/>
          </a:blip>
          <a:srcRect b="0" l="0" r="0" t="0"/>
          <a:stretch/>
        </p:blipFill>
        <p:spPr>
          <a:xfrm>
            <a:off x="2375038" y="3687829"/>
            <a:ext cx="708600" cy="711900"/>
          </a:xfrm>
          <a:prstGeom prst="ellipse">
            <a:avLst/>
          </a:prstGeom>
          <a:noFill/>
          <a:ln cap="flat" cmpd="sng" w="19050">
            <a:solidFill>
              <a:srgbClr val="EF5361"/>
            </a:solidFill>
            <a:prstDash val="solid"/>
            <a:round/>
            <a:headEnd len="sm" w="sm" type="none"/>
            <a:tailEnd len="sm" w="sm" type="none"/>
          </a:ln>
        </p:spPr>
      </p:pic>
      <p:pic>
        <p:nvPicPr>
          <p:cNvPr id="1600" name="Google Shape;1600;p127"/>
          <p:cNvPicPr preferRelativeResize="0"/>
          <p:nvPr/>
        </p:nvPicPr>
        <p:blipFill rotWithShape="1">
          <a:blip r:embed="rId7">
            <a:alphaModFix/>
          </a:blip>
          <a:srcRect b="0" l="0" r="0" t="0"/>
          <a:stretch/>
        </p:blipFill>
        <p:spPr>
          <a:xfrm>
            <a:off x="1288310" y="2535069"/>
            <a:ext cx="711900" cy="711900"/>
          </a:xfrm>
          <a:prstGeom prst="ellipse">
            <a:avLst/>
          </a:prstGeom>
          <a:noFill/>
          <a:ln cap="flat" cmpd="sng" w="19050">
            <a:solidFill>
              <a:srgbClr val="EF5361"/>
            </a:solidFill>
            <a:prstDash val="solid"/>
            <a:round/>
            <a:headEnd len="sm" w="sm" type="none"/>
            <a:tailEnd len="sm" w="sm" type="none"/>
          </a:ln>
        </p:spPr>
      </p:pic>
      <p:sp>
        <p:nvSpPr>
          <p:cNvPr id="1601" name="Google Shape;1601;p127"/>
          <p:cNvSpPr txBox="1"/>
          <p:nvPr/>
        </p:nvSpPr>
        <p:spPr>
          <a:xfrm>
            <a:off x="1015010" y="3207234"/>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Adam Elmachtoub</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Operations Research</a:t>
            </a:r>
            <a:endParaRPr sz="400">
              <a:solidFill>
                <a:schemeClr val="dk2"/>
              </a:solidFill>
              <a:latin typeface="Calibri"/>
              <a:ea typeface="Calibri"/>
              <a:cs typeface="Calibri"/>
              <a:sym typeface="Calibri"/>
            </a:endParaRPr>
          </a:p>
        </p:txBody>
      </p:sp>
      <p:pic>
        <p:nvPicPr>
          <p:cNvPr id="1602" name="Google Shape;1602;p127"/>
          <p:cNvPicPr preferRelativeResize="0"/>
          <p:nvPr/>
        </p:nvPicPr>
        <p:blipFill rotWithShape="1">
          <a:blip r:embed="rId8">
            <a:alphaModFix/>
          </a:blip>
          <a:srcRect b="0" l="0" r="0" t="0"/>
          <a:stretch/>
        </p:blipFill>
        <p:spPr>
          <a:xfrm>
            <a:off x="203194" y="1382357"/>
            <a:ext cx="711900" cy="711900"/>
          </a:xfrm>
          <a:prstGeom prst="ellipse">
            <a:avLst/>
          </a:prstGeom>
          <a:noFill/>
          <a:ln cap="flat" cmpd="sng" w="19050">
            <a:solidFill>
              <a:schemeClr val="accent1"/>
            </a:solidFill>
            <a:prstDash val="solid"/>
            <a:round/>
            <a:headEnd len="sm" w="sm" type="none"/>
            <a:tailEnd len="sm" w="sm" type="none"/>
          </a:ln>
        </p:spPr>
      </p:pic>
      <p:sp>
        <p:nvSpPr>
          <p:cNvPr id="1603" name="Google Shape;1603;p127"/>
          <p:cNvSpPr txBox="1"/>
          <p:nvPr/>
        </p:nvSpPr>
        <p:spPr>
          <a:xfrm>
            <a:off x="-70106" y="2054522"/>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Eugene Wu</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Data Systems</a:t>
            </a:r>
            <a:endParaRPr sz="800">
              <a:solidFill>
                <a:schemeClr val="dk2"/>
              </a:solidFill>
              <a:latin typeface="Calibri"/>
              <a:ea typeface="Calibri"/>
              <a:cs typeface="Calibri"/>
              <a:sym typeface="Calibri"/>
            </a:endParaRPr>
          </a:p>
        </p:txBody>
      </p:sp>
      <p:pic>
        <p:nvPicPr>
          <p:cNvPr id="1604" name="Google Shape;1604;p127"/>
          <p:cNvPicPr preferRelativeResize="0"/>
          <p:nvPr/>
        </p:nvPicPr>
        <p:blipFill rotWithShape="1">
          <a:blip r:embed="rId9">
            <a:alphaModFix/>
          </a:blip>
          <a:srcRect b="0" l="0" r="0" t="0"/>
          <a:stretch/>
        </p:blipFill>
        <p:spPr>
          <a:xfrm>
            <a:off x="3424025" y="2535897"/>
            <a:ext cx="711900" cy="711900"/>
          </a:xfrm>
          <a:prstGeom prst="ellipse">
            <a:avLst/>
          </a:prstGeom>
          <a:noFill/>
          <a:ln cap="flat" cmpd="sng" w="19050">
            <a:solidFill>
              <a:srgbClr val="EF5361"/>
            </a:solidFill>
            <a:prstDash val="solid"/>
            <a:round/>
            <a:headEnd len="sm" w="sm" type="none"/>
            <a:tailEnd len="sm" w="sm" type="none"/>
          </a:ln>
        </p:spPr>
      </p:pic>
      <p:sp>
        <p:nvSpPr>
          <p:cNvPr id="1605" name="Google Shape;1605;p127"/>
          <p:cNvSpPr txBox="1"/>
          <p:nvPr/>
        </p:nvSpPr>
        <p:spPr>
          <a:xfrm>
            <a:off x="3098975" y="3208063"/>
            <a:ext cx="13620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Baishakhi Ray</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Software Eng</a:t>
            </a:r>
            <a:endParaRPr sz="800">
              <a:solidFill>
                <a:schemeClr val="dk2"/>
              </a:solidFill>
              <a:latin typeface="Calibri"/>
              <a:ea typeface="Calibri"/>
              <a:cs typeface="Calibri"/>
              <a:sym typeface="Calibri"/>
            </a:endParaRPr>
          </a:p>
        </p:txBody>
      </p:sp>
      <p:pic>
        <p:nvPicPr>
          <p:cNvPr id="1606" name="Google Shape;1606;p127"/>
          <p:cNvPicPr preferRelativeResize="0"/>
          <p:nvPr/>
        </p:nvPicPr>
        <p:blipFill rotWithShape="1">
          <a:blip r:embed="rId10">
            <a:alphaModFix/>
          </a:blip>
          <a:srcRect b="0" l="27795" r="5484" t="0"/>
          <a:stretch/>
        </p:blipFill>
        <p:spPr>
          <a:xfrm>
            <a:off x="2373538" y="2535144"/>
            <a:ext cx="711600" cy="711600"/>
          </a:xfrm>
          <a:prstGeom prst="ellipse">
            <a:avLst/>
          </a:prstGeom>
          <a:noFill/>
          <a:ln cap="flat" cmpd="sng" w="19050">
            <a:solidFill>
              <a:schemeClr val="accent1"/>
            </a:solidFill>
            <a:prstDash val="solid"/>
            <a:round/>
            <a:headEnd len="sm" w="sm" type="none"/>
            <a:tailEnd len="sm" w="sm" type="none"/>
          </a:ln>
        </p:spPr>
      </p:pic>
      <p:sp>
        <p:nvSpPr>
          <p:cNvPr id="1607" name="Google Shape;1607;p127"/>
          <p:cNvSpPr txBox="1"/>
          <p:nvPr/>
        </p:nvSpPr>
        <p:spPr>
          <a:xfrm>
            <a:off x="2100088" y="3207160"/>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Junfeng Yang</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Secure Systems</a:t>
            </a:r>
            <a:endParaRPr sz="800">
              <a:solidFill>
                <a:schemeClr val="dk2"/>
              </a:solidFill>
              <a:latin typeface="Calibri"/>
              <a:ea typeface="Calibri"/>
              <a:cs typeface="Calibri"/>
              <a:sym typeface="Calibri"/>
            </a:endParaRPr>
          </a:p>
        </p:txBody>
      </p:sp>
      <p:pic>
        <p:nvPicPr>
          <p:cNvPr id="1608" name="Google Shape;1608;p127"/>
          <p:cNvPicPr preferRelativeResize="0"/>
          <p:nvPr/>
        </p:nvPicPr>
        <p:blipFill rotWithShape="1">
          <a:blip r:embed="rId11">
            <a:alphaModFix/>
          </a:blip>
          <a:srcRect b="19327" l="38179" r="10483" t="25261"/>
          <a:stretch/>
        </p:blipFill>
        <p:spPr>
          <a:xfrm>
            <a:off x="1288291" y="1359338"/>
            <a:ext cx="711900" cy="711900"/>
          </a:xfrm>
          <a:prstGeom prst="ellipse">
            <a:avLst/>
          </a:prstGeom>
          <a:noFill/>
          <a:ln cap="flat" cmpd="sng" w="19050">
            <a:solidFill>
              <a:srgbClr val="EF5361"/>
            </a:solidFill>
            <a:prstDash val="solid"/>
            <a:round/>
            <a:headEnd len="sm" w="sm" type="none"/>
            <a:tailEnd len="sm" w="sm" type="none"/>
          </a:ln>
        </p:spPr>
      </p:pic>
      <p:sp>
        <p:nvSpPr>
          <p:cNvPr id="1609" name="Google Shape;1609;p127"/>
          <p:cNvSpPr txBox="1"/>
          <p:nvPr/>
        </p:nvSpPr>
        <p:spPr>
          <a:xfrm>
            <a:off x="1014991" y="2054475"/>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Zhou Yu</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NLP</a:t>
            </a:r>
            <a:endParaRPr sz="400">
              <a:solidFill>
                <a:schemeClr val="dk2"/>
              </a:solidFill>
              <a:latin typeface="Calibri"/>
              <a:ea typeface="Calibri"/>
              <a:cs typeface="Calibri"/>
              <a:sym typeface="Calibri"/>
            </a:endParaRPr>
          </a:p>
        </p:txBody>
      </p:sp>
      <p:pic>
        <p:nvPicPr>
          <p:cNvPr id="1610" name="Google Shape;1610;p127"/>
          <p:cNvPicPr preferRelativeResize="0"/>
          <p:nvPr/>
        </p:nvPicPr>
        <p:blipFill rotWithShape="1">
          <a:blip r:embed="rId12">
            <a:alphaModFix/>
          </a:blip>
          <a:srcRect b="5261" l="0" r="0" t="5252"/>
          <a:stretch/>
        </p:blipFill>
        <p:spPr>
          <a:xfrm>
            <a:off x="206494" y="2535888"/>
            <a:ext cx="705300" cy="705600"/>
          </a:xfrm>
          <a:prstGeom prst="ellipse">
            <a:avLst/>
          </a:prstGeom>
          <a:noFill/>
          <a:ln cap="flat" cmpd="sng" w="19050">
            <a:solidFill>
              <a:srgbClr val="FF9900"/>
            </a:solidFill>
            <a:prstDash val="solid"/>
            <a:round/>
            <a:headEnd len="sm" w="sm" type="none"/>
            <a:tailEnd len="sm" w="sm" type="none"/>
          </a:ln>
        </p:spPr>
      </p:pic>
      <p:sp>
        <p:nvSpPr>
          <p:cNvPr id="1611" name="Google Shape;1611;p127"/>
          <p:cNvSpPr txBox="1"/>
          <p:nvPr/>
        </p:nvSpPr>
        <p:spPr>
          <a:xfrm>
            <a:off x="-70106" y="3227874"/>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Lydia Chilton</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Human-AI Interaction</a:t>
            </a:r>
            <a:endParaRPr sz="800">
              <a:solidFill>
                <a:schemeClr val="dk2"/>
              </a:solidFill>
              <a:latin typeface="Calibri"/>
              <a:ea typeface="Calibri"/>
              <a:cs typeface="Calibri"/>
              <a:sym typeface="Calibri"/>
            </a:endParaRPr>
          </a:p>
        </p:txBody>
      </p:sp>
      <p:pic>
        <p:nvPicPr>
          <p:cNvPr id="1612" name="Google Shape;1612;p127"/>
          <p:cNvPicPr preferRelativeResize="0"/>
          <p:nvPr/>
        </p:nvPicPr>
        <p:blipFill rotWithShape="1">
          <a:blip r:embed="rId13">
            <a:alphaModFix/>
          </a:blip>
          <a:srcRect b="0" l="0" r="0" t="0"/>
          <a:stretch/>
        </p:blipFill>
        <p:spPr>
          <a:xfrm>
            <a:off x="2373388" y="1359338"/>
            <a:ext cx="711900" cy="711900"/>
          </a:xfrm>
          <a:prstGeom prst="ellipse">
            <a:avLst/>
          </a:prstGeom>
          <a:noFill/>
          <a:ln cap="flat" cmpd="sng" w="19050">
            <a:solidFill>
              <a:schemeClr val="accent1"/>
            </a:solidFill>
            <a:prstDash val="solid"/>
            <a:round/>
            <a:headEnd len="sm" w="sm" type="none"/>
            <a:tailEnd len="sm" w="sm" type="none"/>
          </a:ln>
        </p:spPr>
      </p:pic>
      <p:sp>
        <p:nvSpPr>
          <p:cNvPr id="1613" name="Google Shape;1613;p127"/>
          <p:cNvSpPr txBox="1"/>
          <p:nvPr/>
        </p:nvSpPr>
        <p:spPr>
          <a:xfrm>
            <a:off x="2100088" y="2054476"/>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Kostis Kaffes</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Computer Vision</a:t>
            </a:r>
            <a:endParaRPr sz="800">
              <a:solidFill>
                <a:schemeClr val="dk2"/>
              </a:solidFill>
              <a:latin typeface="Calibri"/>
              <a:ea typeface="Calibri"/>
              <a:cs typeface="Calibri"/>
              <a:sym typeface="Calibri"/>
            </a:endParaRPr>
          </a:p>
        </p:txBody>
      </p:sp>
      <p:sp>
        <p:nvSpPr>
          <p:cNvPr id="1614" name="Google Shape;1614;p127"/>
          <p:cNvSpPr txBox="1"/>
          <p:nvPr>
            <p:ph type="title"/>
          </p:nvPr>
        </p:nvSpPr>
        <p:spPr>
          <a:xfrm>
            <a:off x="148925" y="445025"/>
            <a:ext cx="42603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Calibri"/>
              <a:buNone/>
            </a:pPr>
            <a:r>
              <a:rPr lang="en" sz="2400">
                <a:solidFill>
                  <a:srgbClr val="02236D"/>
                </a:solidFill>
                <a:latin typeface="Lora"/>
                <a:ea typeface="Lora"/>
                <a:cs typeface="Lora"/>
                <a:sym typeface="Lora"/>
              </a:rPr>
              <a:t>DAPLab on AI Agents</a:t>
            </a:r>
            <a:endParaRPr sz="2400">
              <a:solidFill>
                <a:srgbClr val="02236D"/>
              </a:solidFill>
              <a:latin typeface="Lora"/>
              <a:ea typeface="Lora"/>
              <a:cs typeface="Lora"/>
              <a:sym typeface="Lora"/>
            </a:endParaRPr>
          </a:p>
        </p:txBody>
      </p:sp>
      <p:pic>
        <p:nvPicPr>
          <p:cNvPr id="1615" name="Google Shape;1615;p127"/>
          <p:cNvPicPr preferRelativeResize="0"/>
          <p:nvPr/>
        </p:nvPicPr>
        <p:blipFill rotWithShape="1">
          <a:blip r:embed="rId14">
            <a:alphaModFix/>
          </a:blip>
          <a:srcRect b="48461" l="50281" r="11614" t="12597"/>
          <a:stretch/>
        </p:blipFill>
        <p:spPr>
          <a:xfrm>
            <a:off x="4765700" y="1211825"/>
            <a:ext cx="2002425" cy="1322525"/>
          </a:xfrm>
          <a:prstGeom prst="rect">
            <a:avLst/>
          </a:prstGeom>
          <a:noFill/>
          <a:ln>
            <a:noFill/>
          </a:ln>
        </p:spPr>
      </p:pic>
      <p:sp>
        <p:nvSpPr>
          <p:cNvPr id="1616" name="Google Shape;1616;p127"/>
          <p:cNvSpPr/>
          <p:nvPr/>
        </p:nvSpPr>
        <p:spPr>
          <a:xfrm>
            <a:off x="5355019" y="1353067"/>
            <a:ext cx="816300" cy="88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617" name="Google Shape;1617;p127"/>
          <p:cNvPicPr preferRelativeResize="0"/>
          <p:nvPr/>
        </p:nvPicPr>
        <p:blipFill rotWithShape="1">
          <a:blip r:embed="rId15">
            <a:alphaModFix/>
          </a:blip>
          <a:srcRect b="20929" l="0" r="0" t="0"/>
          <a:stretch/>
        </p:blipFill>
        <p:spPr>
          <a:xfrm>
            <a:off x="4765700" y="3144580"/>
            <a:ext cx="2002425" cy="1583271"/>
          </a:xfrm>
          <a:prstGeom prst="rect">
            <a:avLst/>
          </a:prstGeom>
          <a:noFill/>
          <a:ln>
            <a:noFill/>
          </a:ln>
        </p:spPr>
      </p:pic>
      <p:sp>
        <p:nvSpPr>
          <p:cNvPr id="1618" name="Google Shape;1618;p127"/>
          <p:cNvSpPr txBox="1"/>
          <p:nvPr/>
        </p:nvSpPr>
        <p:spPr>
          <a:xfrm>
            <a:off x="6768125" y="1211825"/>
            <a:ext cx="2302500" cy="8466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1700">
                <a:solidFill>
                  <a:schemeClr val="dk2"/>
                </a:solidFill>
                <a:latin typeface="Calibri"/>
                <a:ea typeface="Calibri"/>
                <a:cs typeface="Calibri"/>
                <a:sym typeface="Calibri"/>
              </a:rPr>
              <a:t>Richard Zemel, ML</a:t>
            </a:r>
            <a:endParaRPr sz="1700">
              <a:solidFill>
                <a:schemeClr val="dk2"/>
              </a:solidFill>
              <a:latin typeface="Calibri"/>
              <a:ea typeface="Calibri"/>
              <a:cs typeface="Calibri"/>
              <a:sym typeface="Calibri"/>
            </a:endParaRPr>
          </a:p>
          <a:p>
            <a:pPr indent="0" lvl="0" marL="0" marR="0" rtl="0" algn="l">
              <a:spcBef>
                <a:spcPts val="0"/>
              </a:spcBef>
              <a:spcAft>
                <a:spcPts val="0"/>
              </a:spcAft>
              <a:buNone/>
            </a:pPr>
            <a:r>
              <a:rPr lang="en" sz="1300">
                <a:solidFill>
                  <a:schemeClr val="dk2"/>
                </a:solidFill>
                <a:latin typeface="Calibri"/>
                <a:ea typeface="Calibri"/>
                <a:cs typeface="Calibri"/>
                <a:sym typeface="Calibri"/>
              </a:rPr>
              <a:t>Columbia University</a:t>
            </a:r>
            <a:endParaRPr sz="1300">
              <a:solidFill>
                <a:schemeClr val="dk2"/>
              </a:solidFill>
              <a:latin typeface="Calibri"/>
              <a:ea typeface="Calibri"/>
              <a:cs typeface="Calibri"/>
              <a:sym typeface="Calibri"/>
            </a:endParaRPr>
          </a:p>
          <a:p>
            <a:pPr indent="0" lvl="0" marL="0" marR="0" rtl="0" algn="l">
              <a:spcBef>
                <a:spcPts val="0"/>
              </a:spcBef>
              <a:spcAft>
                <a:spcPts val="0"/>
              </a:spcAft>
              <a:buNone/>
            </a:pPr>
            <a:r>
              <a:rPr lang="en" sz="1300">
                <a:solidFill>
                  <a:schemeClr val="dk2"/>
                </a:solidFill>
                <a:latin typeface="Calibri"/>
                <a:ea typeface="Calibri"/>
                <a:cs typeface="Calibri"/>
                <a:sym typeface="Calibri"/>
              </a:rPr>
              <a:t>Director of NSF AI Institute </a:t>
            </a:r>
            <a:endParaRPr sz="1300">
              <a:solidFill>
                <a:schemeClr val="dk2"/>
              </a:solidFill>
              <a:latin typeface="Calibri"/>
              <a:ea typeface="Calibri"/>
              <a:cs typeface="Calibri"/>
              <a:sym typeface="Calibri"/>
            </a:endParaRPr>
          </a:p>
        </p:txBody>
      </p:sp>
      <p:sp>
        <p:nvSpPr>
          <p:cNvPr id="1619" name="Google Shape;1619;p127"/>
          <p:cNvSpPr txBox="1"/>
          <p:nvPr/>
        </p:nvSpPr>
        <p:spPr>
          <a:xfrm>
            <a:off x="6768125" y="3144575"/>
            <a:ext cx="2302500" cy="12468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1700">
                <a:solidFill>
                  <a:schemeClr val="dk2"/>
                </a:solidFill>
                <a:latin typeface="Calibri"/>
                <a:ea typeface="Calibri"/>
                <a:cs typeface="Calibri"/>
                <a:sym typeface="Calibri"/>
              </a:rPr>
              <a:t>Michael Franklin, CS</a:t>
            </a:r>
            <a:endParaRPr sz="1700">
              <a:solidFill>
                <a:schemeClr val="dk2"/>
              </a:solidFill>
              <a:latin typeface="Calibri"/>
              <a:ea typeface="Calibri"/>
              <a:cs typeface="Calibri"/>
              <a:sym typeface="Calibri"/>
            </a:endParaRPr>
          </a:p>
          <a:p>
            <a:pPr indent="0" lvl="0" marL="0" marR="0" rtl="0" algn="l">
              <a:spcBef>
                <a:spcPts val="0"/>
              </a:spcBef>
              <a:spcAft>
                <a:spcPts val="0"/>
              </a:spcAft>
              <a:buNone/>
            </a:pPr>
            <a:r>
              <a:rPr lang="en" sz="1300">
                <a:solidFill>
                  <a:schemeClr val="dk2"/>
                </a:solidFill>
                <a:latin typeface="Calibri"/>
                <a:ea typeface="Calibri"/>
                <a:cs typeface="Calibri"/>
                <a:sym typeface="Calibri"/>
              </a:rPr>
              <a:t>University of Chicago</a:t>
            </a:r>
            <a:endParaRPr sz="1300">
              <a:solidFill>
                <a:schemeClr val="dk2"/>
              </a:solidFill>
              <a:latin typeface="Calibri"/>
              <a:ea typeface="Calibri"/>
              <a:cs typeface="Calibri"/>
              <a:sym typeface="Calibri"/>
            </a:endParaRPr>
          </a:p>
          <a:p>
            <a:pPr indent="0" lvl="0" marL="0" marR="0" rtl="0" algn="l">
              <a:spcBef>
                <a:spcPts val="0"/>
              </a:spcBef>
              <a:spcAft>
                <a:spcPts val="0"/>
              </a:spcAft>
              <a:buNone/>
            </a:pPr>
            <a:r>
              <a:rPr lang="en" sz="1300">
                <a:solidFill>
                  <a:schemeClr val="dk2"/>
                </a:solidFill>
                <a:latin typeface="Calibri"/>
                <a:ea typeface="Calibri"/>
                <a:cs typeface="Calibri"/>
                <a:sym typeface="Calibri"/>
              </a:rPr>
              <a:t>Founder of AMPLab</a:t>
            </a:r>
            <a:endParaRPr sz="1300">
              <a:solidFill>
                <a:schemeClr val="dk2"/>
              </a:solidFill>
              <a:latin typeface="Calibri"/>
              <a:ea typeface="Calibri"/>
              <a:cs typeface="Calibri"/>
              <a:sym typeface="Calibri"/>
            </a:endParaRPr>
          </a:p>
          <a:p>
            <a:pPr indent="0" lvl="0" marL="0" marR="0" rtl="0" algn="l">
              <a:spcBef>
                <a:spcPts val="0"/>
              </a:spcBef>
              <a:spcAft>
                <a:spcPts val="0"/>
              </a:spcAft>
              <a:buNone/>
            </a:pPr>
            <a:r>
              <a:rPr lang="en" sz="1300">
                <a:solidFill>
                  <a:schemeClr val="dk2"/>
                </a:solidFill>
                <a:latin typeface="Calibri"/>
                <a:ea typeface="Calibri"/>
                <a:cs typeface="Calibri"/>
                <a:sym typeface="Calibri"/>
              </a:rPr>
              <a:t>Co-Director of Chicago’s Data Science Institute</a:t>
            </a:r>
            <a:endParaRPr sz="1300">
              <a:solidFill>
                <a:schemeClr val="dk2"/>
              </a:solidFill>
              <a:latin typeface="Calibri"/>
              <a:ea typeface="Calibri"/>
              <a:cs typeface="Calibri"/>
              <a:sym typeface="Calibri"/>
            </a:endParaRPr>
          </a:p>
        </p:txBody>
      </p:sp>
      <p:pic>
        <p:nvPicPr>
          <p:cNvPr id="1620" name="Google Shape;1620;p127"/>
          <p:cNvPicPr preferRelativeResize="0"/>
          <p:nvPr/>
        </p:nvPicPr>
        <p:blipFill rotWithShape="1">
          <a:blip r:embed="rId16">
            <a:alphaModFix/>
          </a:blip>
          <a:srcRect b="23441" l="0" r="0" t="4740"/>
          <a:stretch/>
        </p:blipFill>
        <p:spPr>
          <a:xfrm>
            <a:off x="3421183" y="1358750"/>
            <a:ext cx="713100" cy="713100"/>
          </a:xfrm>
          <a:prstGeom prst="ellipse">
            <a:avLst/>
          </a:prstGeom>
          <a:noFill/>
          <a:ln cap="flat" cmpd="sng" w="19050">
            <a:solidFill>
              <a:srgbClr val="EF5361"/>
            </a:solidFill>
            <a:prstDash val="solid"/>
            <a:round/>
            <a:headEnd len="sm" w="sm" type="none"/>
            <a:tailEnd len="sm" w="sm" type="none"/>
          </a:ln>
        </p:spPr>
      </p:pic>
      <p:sp>
        <p:nvSpPr>
          <p:cNvPr id="1621" name="Google Shape;1621;p127"/>
          <p:cNvSpPr txBox="1"/>
          <p:nvPr/>
        </p:nvSpPr>
        <p:spPr>
          <a:xfrm>
            <a:off x="3148463" y="2054476"/>
            <a:ext cx="12585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lang="en" sz="1000">
                <a:solidFill>
                  <a:schemeClr val="dk2"/>
                </a:solidFill>
                <a:latin typeface="Calibri"/>
                <a:ea typeface="Calibri"/>
                <a:cs typeface="Calibri"/>
                <a:sym typeface="Calibri"/>
              </a:rPr>
              <a:t>David Blei</a:t>
            </a:r>
            <a:endParaRPr sz="1000">
              <a:solidFill>
                <a:schemeClr val="dk2"/>
              </a:solidFill>
              <a:latin typeface="Calibri"/>
              <a:ea typeface="Calibri"/>
              <a:cs typeface="Calibri"/>
              <a:sym typeface="Calibri"/>
            </a:endParaRPr>
          </a:p>
          <a:p>
            <a:pPr indent="0" lvl="0" marL="0" marR="0" rtl="0" algn="ctr">
              <a:spcBef>
                <a:spcPts val="0"/>
              </a:spcBef>
              <a:spcAft>
                <a:spcPts val="0"/>
              </a:spcAft>
              <a:buNone/>
            </a:pPr>
            <a:r>
              <a:rPr lang="en" sz="800">
                <a:solidFill>
                  <a:schemeClr val="dk2"/>
                </a:solidFill>
                <a:latin typeface="Calibri"/>
                <a:ea typeface="Calibri"/>
                <a:cs typeface="Calibri"/>
                <a:sym typeface="Calibri"/>
              </a:rPr>
              <a:t>ML, Causal Inference</a:t>
            </a:r>
            <a:endParaRPr sz="8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1"/>
          <p:cNvSpPr/>
          <p:nvPr/>
        </p:nvSpPr>
        <p:spPr>
          <a:xfrm>
            <a:off x="2968875" y="863675"/>
            <a:ext cx="3123000" cy="4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ora"/>
                <a:ea typeface="Lora"/>
                <a:cs typeface="Lora"/>
                <a:sym typeface="Lora"/>
              </a:rPr>
              <a:t>Q: Calculate (4 * 1) - (2 * 3) = ?</a:t>
            </a:r>
            <a:endParaRPr b="0" i="0" sz="1400" u="none" cap="none" strike="noStrike">
              <a:solidFill>
                <a:srgbClr val="000000"/>
              </a:solidFill>
              <a:latin typeface="Lora"/>
              <a:ea typeface="Lora"/>
              <a:cs typeface="Lora"/>
              <a:sym typeface="Lora"/>
            </a:endParaRPr>
          </a:p>
        </p:txBody>
      </p:sp>
      <p:sp>
        <p:nvSpPr>
          <p:cNvPr id="269" name="Google Shape;269;p51"/>
          <p:cNvSpPr txBox="1"/>
          <p:nvPr/>
        </p:nvSpPr>
        <p:spPr>
          <a:xfrm>
            <a:off x="1589175" y="181000"/>
            <a:ext cx="630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2236D"/>
                </a:solidFill>
                <a:latin typeface="Lora"/>
                <a:ea typeface="Lora"/>
                <a:cs typeface="Lora"/>
                <a:sym typeface="Lora"/>
              </a:rPr>
              <a:t>Background: In-Context Self-Improvement</a:t>
            </a:r>
            <a:endParaRPr b="0" i="0" sz="1400" u="none" cap="none" strike="noStrike">
              <a:solidFill>
                <a:srgbClr val="02236D"/>
              </a:solidFill>
              <a:latin typeface="Lora"/>
              <a:ea typeface="Lora"/>
              <a:cs typeface="Lora"/>
              <a:sym typeface="Lora"/>
            </a:endParaRPr>
          </a:p>
        </p:txBody>
      </p:sp>
      <p:sp>
        <p:nvSpPr>
          <p:cNvPr id="270" name="Google Shape;270;p51"/>
          <p:cNvSpPr txBox="1"/>
          <p:nvPr/>
        </p:nvSpPr>
        <p:spPr>
          <a:xfrm>
            <a:off x="1034300" y="863675"/>
            <a:ext cx="808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Input:</a:t>
            </a:r>
            <a:endParaRPr b="1" i="0" sz="1400" u="none" cap="none" strike="noStrike">
              <a:solidFill>
                <a:srgbClr val="3C78D8"/>
              </a:solidFill>
              <a:latin typeface="Lora"/>
              <a:ea typeface="Lora"/>
              <a:cs typeface="Lora"/>
              <a:sym typeface="Lora"/>
            </a:endParaRPr>
          </a:p>
        </p:txBody>
      </p:sp>
      <p:sp>
        <p:nvSpPr>
          <p:cNvPr id="271" name="Google Shape;271;p51"/>
          <p:cNvSpPr txBox="1"/>
          <p:nvPr/>
        </p:nvSpPr>
        <p:spPr>
          <a:xfrm>
            <a:off x="69400" y="4775925"/>
            <a:ext cx="51666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8A9096"/>
                </a:solidFill>
                <a:highlight>
                  <a:srgbClr val="FFFFFF"/>
                </a:highlight>
                <a:latin typeface="Arial"/>
                <a:ea typeface="Arial"/>
                <a:cs typeface="Arial"/>
                <a:sym typeface="Arial"/>
              </a:rPr>
              <a:t>Madaan, A. </a:t>
            </a:r>
            <a:r>
              <a:rPr b="0" i="1" lang="en" sz="1100" u="none" cap="none" strike="noStrike">
                <a:solidFill>
                  <a:srgbClr val="8A9096"/>
                </a:solidFill>
                <a:highlight>
                  <a:srgbClr val="FFFFFF"/>
                </a:highlight>
                <a:latin typeface="Arial"/>
                <a:ea typeface="Arial"/>
                <a:cs typeface="Arial"/>
                <a:sym typeface="Arial"/>
              </a:rPr>
              <a:t>et al.</a:t>
            </a:r>
            <a:r>
              <a:rPr b="0" i="0" lang="en" sz="1100" u="none" cap="none" strike="noStrike">
                <a:solidFill>
                  <a:srgbClr val="8A9096"/>
                </a:solidFill>
                <a:highlight>
                  <a:srgbClr val="FFFFFF"/>
                </a:highlight>
                <a:latin typeface="Arial"/>
                <a:ea typeface="Arial"/>
                <a:cs typeface="Arial"/>
                <a:sym typeface="Arial"/>
              </a:rPr>
              <a:t> (2023) ‘Self-Refine: Iterative Refinement with Self-Feedback’</a:t>
            </a:r>
            <a:endParaRPr b="0" i="0" sz="1800" u="none" cap="none" strike="noStrike">
              <a:solidFill>
                <a:schemeClr val="dk2"/>
              </a:solidFill>
              <a:latin typeface="Lora"/>
              <a:ea typeface="Lora"/>
              <a:cs typeface="Lora"/>
              <a:sym typeface="Lora"/>
            </a:endParaRPr>
          </a:p>
        </p:txBody>
      </p:sp>
      <p:cxnSp>
        <p:nvCxnSpPr>
          <p:cNvPr id="272" name="Google Shape;272;p51"/>
          <p:cNvCxnSpPr/>
          <p:nvPr/>
        </p:nvCxnSpPr>
        <p:spPr>
          <a:xfrm>
            <a:off x="4502800" y="1408363"/>
            <a:ext cx="2400" cy="457200"/>
          </a:xfrm>
          <a:prstGeom prst="straightConnector1">
            <a:avLst/>
          </a:prstGeom>
          <a:noFill/>
          <a:ln cap="flat" cmpd="sng" w="28575">
            <a:solidFill>
              <a:schemeClr val="dk2"/>
            </a:solidFill>
            <a:prstDash val="solid"/>
            <a:round/>
            <a:headEnd len="sm" w="sm" type="none"/>
            <a:tailEnd len="med" w="med" type="triangle"/>
          </a:ln>
        </p:spPr>
      </p:cxnSp>
      <p:pic>
        <p:nvPicPr>
          <p:cNvPr id="273" name="Google Shape;273;p51"/>
          <p:cNvPicPr preferRelativeResize="0"/>
          <p:nvPr/>
        </p:nvPicPr>
        <p:blipFill rotWithShape="1">
          <a:blip r:embed="rId3">
            <a:alphaModFix/>
          </a:blip>
          <a:srcRect b="0" l="0" r="0" t="0"/>
          <a:stretch/>
        </p:blipFill>
        <p:spPr>
          <a:xfrm>
            <a:off x="2456645" y="1968950"/>
            <a:ext cx="392100" cy="392116"/>
          </a:xfrm>
          <a:prstGeom prst="rect">
            <a:avLst/>
          </a:prstGeom>
          <a:noFill/>
          <a:ln>
            <a:noFill/>
          </a:ln>
        </p:spPr>
      </p:pic>
      <p:sp>
        <p:nvSpPr>
          <p:cNvPr id="274" name="Google Shape;274;p51"/>
          <p:cNvSpPr/>
          <p:nvPr/>
        </p:nvSpPr>
        <p:spPr>
          <a:xfrm>
            <a:off x="2969200" y="1968950"/>
            <a:ext cx="3069600" cy="720000"/>
          </a:xfrm>
          <a:prstGeom prst="roundRect">
            <a:avLst>
              <a:gd fmla="val 8018"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ora"/>
                <a:ea typeface="Lora"/>
                <a:cs typeface="Lora"/>
                <a:sym typeface="Lora"/>
              </a:rPr>
              <a:t>Step 1 : </a:t>
            </a:r>
            <a:r>
              <a:rPr b="0" i="0" lang="en" sz="1400" u="none" cap="none" strike="noStrike">
                <a:solidFill>
                  <a:schemeClr val="dk1"/>
                </a:solidFill>
                <a:latin typeface="Lora"/>
                <a:ea typeface="Lora"/>
                <a:cs typeface="Lora"/>
                <a:sym typeface="Lora"/>
              </a:rPr>
              <a:t>(4 * 1) - (2 * 3) = 4 - 6</a:t>
            </a:r>
            <a:endParaRPr b="0"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Step 2: </a:t>
            </a:r>
            <a:r>
              <a:rPr b="0" i="0" lang="en" sz="1400" u="none" cap="none" strike="noStrike">
                <a:solidFill>
                  <a:schemeClr val="dk1"/>
                </a:solidFill>
                <a:highlight>
                  <a:srgbClr val="E6B8AF"/>
                </a:highlight>
                <a:latin typeface="Lora"/>
                <a:ea typeface="Lora"/>
                <a:cs typeface="Lora"/>
                <a:sym typeface="Lora"/>
              </a:rPr>
              <a:t>4 - 6 = -3</a:t>
            </a:r>
            <a:endParaRPr b="0" i="0" sz="1400" u="none" cap="none" strike="noStrike">
              <a:solidFill>
                <a:schemeClr val="dk1"/>
              </a:solidFill>
              <a:highlight>
                <a:srgbClr val="E6B8AF"/>
              </a:highlight>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ora"/>
                <a:ea typeface="Lora"/>
                <a:cs typeface="Lora"/>
                <a:sym typeface="Lora"/>
              </a:rPr>
              <a:t>Ans: </a:t>
            </a:r>
            <a:r>
              <a:rPr b="0" i="0" lang="en" sz="1400" u="none" cap="none" strike="noStrike">
                <a:solidFill>
                  <a:schemeClr val="dk1"/>
                </a:solidFill>
                <a:highlight>
                  <a:srgbClr val="E6B8AF"/>
                </a:highlight>
                <a:latin typeface="Lora"/>
                <a:ea typeface="Lora"/>
                <a:cs typeface="Lora"/>
                <a:sym typeface="Lora"/>
              </a:rPr>
              <a:t>-3</a:t>
            </a:r>
            <a:endParaRPr b="0" i="0" sz="1400" u="none" cap="none" strike="noStrike">
              <a:solidFill>
                <a:schemeClr val="dk1"/>
              </a:solidFill>
              <a:highlight>
                <a:srgbClr val="E6B8AF"/>
              </a:highlight>
              <a:latin typeface="Lora"/>
              <a:ea typeface="Lora"/>
              <a:cs typeface="Lora"/>
              <a:sym typeface="Lora"/>
            </a:endParaRPr>
          </a:p>
        </p:txBody>
      </p:sp>
      <p:sp>
        <p:nvSpPr>
          <p:cNvPr id="275" name="Google Shape;275;p51"/>
          <p:cNvSpPr txBox="1"/>
          <p:nvPr/>
        </p:nvSpPr>
        <p:spPr>
          <a:xfrm>
            <a:off x="2089850" y="1340425"/>
            <a:ext cx="28461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ora"/>
                <a:ea typeface="Lora"/>
                <a:cs typeface="Lora"/>
                <a:sym typeface="Lora"/>
              </a:rPr>
              <a:t>Self-Improvement Prompting </a:t>
            </a:r>
            <a:endParaRPr b="0" i="0" sz="12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Lora"/>
                <a:ea typeface="Lora"/>
                <a:cs typeface="Lora"/>
                <a:sym typeface="Lora"/>
              </a:rPr>
              <a:t>(Madaan, et al, 2023)</a:t>
            </a:r>
            <a:endParaRPr b="0" i="0" sz="1000" u="none" cap="none" strike="noStrike">
              <a:solidFill>
                <a:schemeClr val="dk1"/>
              </a:solidFill>
              <a:latin typeface="Lora"/>
              <a:ea typeface="Lora"/>
              <a:cs typeface="Lora"/>
              <a:sym typeface="Lora"/>
            </a:endParaRPr>
          </a:p>
        </p:txBody>
      </p:sp>
      <p:sp>
        <p:nvSpPr>
          <p:cNvPr id="276" name="Google Shape;276;p51"/>
          <p:cNvSpPr txBox="1"/>
          <p:nvPr/>
        </p:nvSpPr>
        <p:spPr>
          <a:xfrm>
            <a:off x="8737000" y="0"/>
            <a:ext cx="406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Lora"/>
                <a:ea typeface="Lora"/>
                <a:cs typeface="Lora"/>
                <a:sym typeface="Lora"/>
              </a:rPr>
              <a:t>3</a:t>
            </a:r>
            <a:endParaRPr b="0" i="0" sz="1200" u="none" cap="none" strike="noStrike">
              <a:solidFill>
                <a:schemeClr val="dk2"/>
              </a:solidFill>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